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77" r:id="rId2"/>
    <p:sldId id="279" r:id="rId3"/>
    <p:sldId id="280" r:id="rId4"/>
    <p:sldId id="278" r:id="rId5"/>
    <p:sldId id="281" r:id="rId6"/>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85" r:id="rId25"/>
    <p:sldId id="282" r:id="rId26"/>
    <p:sldId id="283" r:id="rId27"/>
    <p:sldId id="287" r:id="rId28"/>
    <p:sldId id="288" r:id="rId29"/>
    <p:sldId id="289" r:id="rId30"/>
    <p:sldId id="286" r:id="rId31"/>
    <p:sldId id="290" r:id="rId32"/>
    <p:sldId id="291" r:id="rId33"/>
    <p:sldId id="292" r:id="rId34"/>
    <p:sldId id="293" r:id="rId35"/>
    <p:sldId id="294" r:id="rId36"/>
    <p:sldId id="295" r:id="rId37"/>
    <p:sldId id="296" r:id="rId38"/>
    <p:sldId id="297" r:id="rId39"/>
    <p:sldId id="298" r:id="rId40"/>
    <p:sldId id="299" r:id="rId41"/>
    <p:sldId id="300" r:id="rId42"/>
    <p:sldId id="306" r:id="rId43"/>
    <p:sldId id="307" r:id="rId44"/>
    <p:sldId id="301" r:id="rId45"/>
    <p:sldId id="302" r:id="rId46"/>
    <p:sldId id="303" r:id="rId47"/>
    <p:sldId id="305" r:id="rId48"/>
    <p:sldId id="304" r:id="rId49"/>
    <p:sldId id="27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041599-5C6B-4B10-B976-52746A33CBA6}" type="datetimeFigureOut">
              <a:rPr lang="en-IN" smtClean="0"/>
              <a:t>08-02-2025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3F4715-8667-46B9-A949-AC430EB70BAC}" type="slidenum">
              <a:rPr lang="en-IN" smtClean="0"/>
              <a:t>‹#›</a:t>
            </a:fld>
            <a:endParaRPr lang="en-IN"/>
          </a:p>
        </p:txBody>
      </p:sp>
    </p:spTree>
    <p:extLst>
      <p:ext uri="{BB962C8B-B14F-4D97-AF65-F5344CB8AC3E}">
        <p14:creationId xmlns:p14="http://schemas.microsoft.com/office/powerpoint/2010/main" val="25788063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13F4715-8667-46B9-A949-AC430EB70BAC}" type="slidenum">
              <a:rPr lang="en-IN" smtClean="0"/>
              <a:t>28</a:t>
            </a:fld>
            <a:endParaRPr lang="en-IN"/>
          </a:p>
        </p:txBody>
      </p:sp>
    </p:spTree>
    <p:extLst>
      <p:ext uri="{BB962C8B-B14F-4D97-AF65-F5344CB8AC3E}">
        <p14:creationId xmlns:p14="http://schemas.microsoft.com/office/powerpoint/2010/main" val="3518189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2751E2C-EC3B-468E-881E-32B4EF9271E4}" type="datetimeFigureOut">
              <a:rPr lang="en-IN" smtClean="0"/>
              <a:t>08-02-2025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36FAD6-6DE1-44FB-8E38-46D841D7DB41}" type="slidenum">
              <a:rPr lang="en-IN" smtClean="0"/>
              <a:t>‹#›</a:t>
            </a:fld>
            <a:endParaRPr lang="en-IN"/>
          </a:p>
        </p:txBody>
      </p:sp>
    </p:spTree>
    <p:extLst>
      <p:ext uri="{BB962C8B-B14F-4D97-AF65-F5344CB8AC3E}">
        <p14:creationId xmlns:p14="http://schemas.microsoft.com/office/powerpoint/2010/main" val="3966377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2751E2C-EC3B-468E-881E-32B4EF9271E4}" type="datetimeFigureOut">
              <a:rPr lang="en-IN" smtClean="0"/>
              <a:t>08-02-2025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36FAD6-6DE1-44FB-8E38-46D841D7DB41}" type="slidenum">
              <a:rPr lang="en-IN" smtClean="0"/>
              <a:t>‹#›</a:t>
            </a:fld>
            <a:endParaRPr lang="en-IN"/>
          </a:p>
        </p:txBody>
      </p:sp>
    </p:spTree>
    <p:extLst>
      <p:ext uri="{BB962C8B-B14F-4D97-AF65-F5344CB8AC3E}">
        <p14:creationId xmlns:p14="http://schemas.microsoft.com/office/powerpoint/2010/main" val="3159752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2751E2C-EC3B-468E-881E-32B4EF9271E4}" type="datetimeFigureOut">
              <a:rPr lang="en-IN" smtClean="0"/>
              <a:t>08-02-2025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36FAD6-6DE1-44FB-8E38-46D841D7DB41}" type="slidenum">
              <a:rPr lang="en-IN" smtClean="0"/>
              <a:t>‹#›</a:t>
            </a:fld>
            <a:endParaRPr lang="en-IN"/>
          </a:p>
        </p:txBody>
      </p:sp>
    </p:spTree>
    <p:extLst>
      <p:ext uri="{BB962C8B-B14F-4D97-AF65-F5344CB8AC3E}">
        <p14:creationId xmlns:p14="http://schemas.microsoft.com/office/powerpoint/2010/main" val="22452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2751E2C-EC3B-468E-881E-32B4EF9271E4}" type="datetimeFigureOut">
              <a:rPr lang="en-IN" smtClean="0"/>
              <a:t>08-02-2025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36FAD6-6DE1-44FB-8E38-46D841D7DB41}" type="slidenum">
              <a:rPr lang="en-IN" smtClean="0"/>
              <a:t>‹#›</a:t>
            </a:fld>
            <a:endParaRPr lang="en-IN"/>
          </a:p>
        </p:txBody>
      </p:sp>
    </p:spTree>
    <p:extLst>
      <p:ext uri="{BB962C8B-B14F-4D97-AF65-F5344CB8AC3E}">
        <p14:creationId xmlns:p14="http://schemas.microsoft.com/office/powerpoint/2010/main" val="3616660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2751E2C-EC3B-468E-881E-32B4EF9271E4}" type="datetimeFigureOut">
              <a:rPr lang="en-IN" smtClean="0"/>
              <a:t>08-02-2025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836FAD6-6DE1-44FB-8E38-46D841D7DB41}" type="slidenum">
              <a:rPr lang="en-IN" smtClean="0"/>
              <a:t>‹#›</a:t>
            </a:fld>
            <a:endParaRPr lang="en-IN"/>
          </a:p>
        </p:txBody>
      </p:sp>
    </p:spTree>
    <p:extLst>
      <p:ext uri="{BB962C8B-B14F-4D97-AF65-F5344CB8AC3E}">
        <p14:creationId xmlns:p14="http://schemas.microsoft.com/office/powerpoint/2010/main" val="2864620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2751E2C-EC3B-468E-881E-32B4EF9271E4}" type="datetimeFigureOut">
              <a:rPr lang="en-IN" smtClean="0"/>
              <a:t>08-02-2025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36FAD6-6DE1-44FB-8E38-46D841D7DB41}" type="slidenum">
              <a:rPr lang="en-IN" smtClean="0"/>
              <a:t>‹#›</a:t>
            </a:fld>
            <a:endParaRPr lang="en-IN"/>
          </a:p>
        </p:txBody>
      </p:sp>
    </p:spTree>
    <p:extLst>
      <p:ext uri="{BB962C8B-B14F-4D97-AF65-F5344CB8AC3E}">
        <p14:creationId xmlns:p14="http://schemas.microsoft.com/office/powerpoint/2010/main" val="2048545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2751E2C-EC3B-468E-881E-32B4EF9271E4}" type="datetimeFigureOut">
              <a:rPr lang="en-IN" smtClean="0"/>
              <a:t>08-02-2025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836FAD6-6DE1-44FB-8E38-46D841D7DB41}" type="slidenum">
              <a:rPr lang="en-IN" smtClean="0"/>
              <a:t>‹#›</a:t>
            </a:fld>
            <a:endParaRPr lang="en-IN"/>
          </a:p>
        </p:txBody>
      </p:sp>
    </p:spTree>
    <p:extLst>
      <p:ext uri="{BB962C8B-B14F-4D97-AF65-F5344CB8AC3E}">
        <p14:creationId xmlns:p14="http://schemas.microsoft.com/office/powerpoint/2010/main" val="34611662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2751E2C-EC3B-468E-881E-32B4EF9271E4}" type="datetimeFigureOut">
              <a:rPr lang="en-IN" smtClean="0"/>
              <a:t>08-02-2025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836FAD6-6DE1-44FB-8E38-46D841D7DB41}" type="slidenum">
              <a:rPr lang="en-IN" smtClean="0"/>
              <a:t>‹#›</a:t>
            </a:fld>
            <a:endParaRPr lang="en-IN"/>
          </a:p>
        </p:txBody>
      </p:sp>
    </p:spTree>
    <p:extLst>
      <p:ext uri="{BB962C8B-B14F-4D97-AF65-F5344CB8AC3E}">
        <p14:creationId xmlns:p14="http://schemas.microsoft.com/office/powerpoint/2010/main" val="3612120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51E2C-EC3B-468E-881E-32B4EF9271E4}" type="datetimeFigureOut">
              <a:rPr lang="en-IN" smtClean="0"/>
              <a:t>08-02-2025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836FAD6-6DE1-44FB-8E38-46D841D7DB41}" type="slidenum">
              <a:rPr lang="en-IN" smtClean="0"/>
              <a:t>‹#›</a:t>
            </a:fld>
            <a:endParaRPr lang="en-IN"/>
          </a:p>
        </p:txBody>
      </p:sp>
    </p:spTree>
    <p:extLst>
      <p:ext uri="{BB962C8B-B14F-4D97-AF65-F5344CB8AC3E}">
        <p14:creationId xmlns:p14="http://schemas.microsoft.com/office/powerpoint/2010/main" val="426847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2751E2C-EC3B-468E-881E-32B4EF9271E4}" type="datetimeFigureOut">
              <a:rPr lang="en-IN" smtClean="0"/>
              <a:t>08-02-2025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36FAD6-6DE1-44FB-8E38-46D841D7DB41}" type="slidenum">
              <a:rPr lang="en-IN" smtClean="0"/>
              <a:t>‹#›</a:t>
            </a:fld>
            <a:endParaRPr lang="en-IN"/>
          </a:p>
        </p:txBody>
      </p:sp>
    </p:spTree>
    <p:extLst>
      <p:ext uri="{BB962C8B-B14F-4D97-AF65-F5344CB8AC3E}">
        <p14:creationId xmlns:p14="http://schemas.microsoft.com/office/powerpoint/2010/main" val="218212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2751E2C-EC3B-468E-881E-32B4EF9271E4}" type="datetimeFigureOut">
              <a:rPr lang="en-IN" smtClean="0"/>
              <a:t>08-02-2025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836FAD6-6DE1-44FB-8E38-46D841D7DB41}" type="slidenum">
              <a:rPr lang="en-IN" smtClean="0"/>
              <a:t>‹#›</a:t>
            </a:fld>
            <a:endParaRPr lang="en-IN"/>
          </a:p>
        </p:txBody>
      </p:sp>
    </p:spTree>
    <p:extLst>
      <p:ext uri="{BB962C8B-B14F-4D97-AF65-F5344CB8AC3E}">
        <p14:creationId xmlns:p14="http://schemas.microsoft.com/office/powerpoint/2010/main" val="1268391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751E2C-EC3B-468E-881E-32B4EF9271E4}" type="datetimeFigureOut">
              <a:rPr lang="en-IN" smtClean="0"/>
              <a:t>08-02-2025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6FAD6-6DE1-44FB-8E38-46D841D7DB41}" type="slidenum">
              <a:rPr lang="en-IN" smtClean="0"/>
              <a:t>‹#›</a:t>
            </a:fld>
            <a:endParaRPr lang="en-IN"/>
          </a:p>
        </p:txBody>
      </p:sp>
    </p:spTree>
    <p:extLst>
      <p:ext uri="{BB962C8B-B14F-4D97-AF65-F5344CB8AC3E}">
        <p14:creationId xmlns:p14="http://schemas.microsoft.com/office/powerpoint/2010/main" val="19645189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smtClean="0">
                <a:latin typeface="Times New Roman" panose="02020603050405020304" pitchFamily="18" charset="0"/>
                <a:cs typeface="Times New Roman" panose="02020603050405020304" pitchFamily="18" charset="0"/>
              </a:rPr>
              <a:t>N G Ajjanna</a:t>
            </a:r>
            <a:endParaRPr lang="en-IN"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Autofit/>
          </a:bodyPr>
          <a:lstStyle/>
          <a:p>
            <a:r>
              <a:rPr lang="en-IN" sz="3200" dirty="0" smtClean="0"/>
              <a:t>Asst professor</a:t>
            </a:r>
          </a:p>
          <a:p>
            <a:r>
              <a:rPr lang="en-IN" sz="3200" dirty="0" smtClean="0"/>
              <a:t>Dept. of E&amp;E Engineering</a:t>
            </a:r>
          </a:p>
          <a:p>
            <a:r>
              <a:rPr lang="en-IN" sz="3200" dirty="0" smtClean="0"/>
              <a:t>JNNCE,Shimoga</a:t>
            </a:r>
            <a:endParaRPr lang="en-IN" sz="3200" dirty="0"/>
          </a:p>
        </p:txBody>
      </p:sp>
    </p:spTree>
    <p:extLst>
      <p:ext uri="{BB962C8B-B14F-4D97-AF65-F5344CB8AC3E}">
        <p14:creationId xmlns:p14="http://schemas.microsoft.com/office/powerpoint/2010/main" val="289286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40327" y="277090"/>
            <a:ext cx="11000509" cy="6276109"/>
          </a:xfrm>
          <a:prstGeom prst="rect">
            <a:avLst/>
          </a:prstGeom>
        </p:spPr>
      </p:pic>
    </p:spTree>
    <p:extLst>
      <p:ext uri="{BB962C8B-B14F-4D97-AF65-F5344CB8AC3E}">
        <p14:creationId xmlns:p14="http://schemas.microsoft.com/office/powerpoint/2010/main" val="38286451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95745" y="443345"/>
            <a:ext cx="10737273" cy="5985164"/>
          </a:xfrm>
          <a:prstGeom prst="rect">
            <a:avLst/>
          </a:prstGeom>
        </p:spPr>
      </p:pic>
      <p:pic>
        <p:nvPicPr>
          <p:cNvPr id="3" name="Content Placeholder 3"/>
          <p:cNvPicPr>
            <a:picLocks noChangeAspect="1"/>
          </p:cNvPicPr>
          <p:nvPr/>
        </p:nvPicPr>
        <p:blipFill>
          <a:blip r:embed="rId3"/>
          <a:stretch>
            <a:fillRect/>
          </a:stretch>
        </p:blipFill>
        <p:spPr>
          <a:xfrm>
            <a:off x="734291" y="263236"/>
            <a:ext cx="10889673" cy="6276109"/>
          </a:xfrm>
          <a:prstGeom prst="rect">
            <a:avLst/>
          </a:prstGeom>
        </p:spPr>
      </p:pic>
    </p:spTree>
    <p:extLst>
      <p:ext uri="{BB962C8B-B14F-4D97-AF65-F5344CB8AC3E}">
        <p14:creationId xmlns:p14="http://schemas.microsoft.com/office/powerpoint/2010/main" val="35096488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52945" y="221672"/>
            <a:ext cx="10086110" cy="6276109"/>
          </a:xfrm>
          <a:prstGeom prst="rect">
            <a:avLst/>
          </a:prstGeom>
        </p:spPr>
      </p:pic>
    </p:spTree>
    <p:extLst>
      <p:ext uri="{BB962C8B-B14F-4D97-AF65-F5344CB8AC3E}">
        <p14:creationId xmlns:p14="http://schemas.microsoft.com/office/powerpoint/2010/main" val="17513683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49927" y="387927"/>
            <a:ext cx="10280073" cy="6040582"/>
          </a:xfrm>
          <a:prstGeom prst="rect">
            <a:avLst/>
          </a:prstGeom>
        </p:spPr>
      </p:pic>
      <p:pic>
        <p:nvPicPr>
          <p:cNvPr id="3" name="Content Placeholder 3"/>
          <p:cNvPicPr>
            <a:picLocks noChangeAspect="1"/>
          </p:cNvPicPr>
          <p:nvPr/>
        </p:nvPicPr>
        <p:blipFill>
          <a:blip r:embed="rId3"/>
          <a:stretch>
            <a:fillRect/>
          </a:stretch>
        </p:blipFill>
        <p:spPr>
          <a:xfrm>
            <a:off x="734291" y="263236"/>
            <a:ext cx="10889673" cy="6276109"/>
          </a:xfrm>
          <a:prstGeom prst="rect">
            <a:avLst/>
          </a:prstGeom>
        </p:spPr>
      </p:pic>
    </p:spTree>
    <p:extLst>
      <p:ext uri="{BB962C8B-B14F-4D97-AF65-F5344CB8AC3E}">
        <p14:creationId xmlns:p14="http://schemas.microsoft.com/office/powerpoint/2010/main" val="34763109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15635" y="290945"/>
            <a:ext cx="11180619" cy="6192982"/>
          </a:xfrm>
          <a:prstGeom prst="rect">
            <a:avLst/>
          </a:prstGeom>
        </p:spPr>
      </p:pic>
    </p:spTree>
    <p:extLst>
      <p:ext uri="{BB962C8B-B14F-4D97-AF65-F5344CB8AC3E}">
        <p14:creationId xmlns:p14="http://schemas.microsoft.com/office/powerpoint/2010/main" val="27175939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55964" y="457200"/>
            <a:ext cx="10723418" cy="6123709"/>
          </a:xfrm>
          <a:prstGeom prst="rect">
            <a:avLst/>
          </a:prstGeom>
        </p:spPr>
      </p:pic>
    </p:spTree>
    <p:extLst>
      <p:ext uri="{BB962C8B-B14F-4D97-AF65-F5344CB8AC3E}">
        <p14:creationId xmlns:p14="http://schemas.microsoft.com/office/powerpoint/2010/main" val="36157244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91491" y="429491"/>
            <a:ext cx="10557164" cy="6096000"/>
          </a:xfrm>
          <a:prstGeom prst="rect">
            <a:avLst/>
          </a:prstGeom>
        </p:spPr>
      </p:pic>
    </p:spTree>
    <p:extLst>
      <p:ext uri="{BB962C8B-B14F-4D97-AF65-F5344CB8AC3E}">
        <p14:creationId xmlns:p14="http://schemas.microsoft.com/office/powerpoint/2010/main" val="4269116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1999" y="249382"/>
            <a:ext cx="10640291" cy="6262254"/>
          </a:xfrm>
          <a:prstGeom prst="rect">
            <a:avLst/>
          </a:prstGeom>
        </p:spPr>
      </p:pic>
      <p:pic>
        <p:nvPicPr>
          <p:cNvPr id="3" name="Content Placeholder 3"/>
          <p:cNvPicPr>
            <a:picLocks noChangeAspect="1"/>
          </p:cNvPicPr>
          <p:nvPr/>
        </p:nvPicPr>
        <p:blipFill>
          <a:blip r:embed="rId3"/>
          <a:stretch>
            <a:fillRect/>
          </a:stretch>
        </p:blipFill>
        <p:spPr>
          <a:xfrm>
            <a:off x="734291" y="263236"/>
            <a:ext cx="10889673" cy="6276109"/>
          </a:xfrm>
          <a:prstGeom prst="rect">
            <a:avLst/>
          </a:prstGeom>
        </p:spPr>
      </p:pic>
    </p:spTree>
    <p:extLst>
      <p:ext uri="{BB962C8B-B14F-4D97-AF65-F5344CB8AC3E}">
        <p14:creationId xmlns:p14="http://schemas.microsoft.com/office/powerpoint/2010/main" val="27122009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692727" y="360218"/>
            <a:ext cx="10958946" cy="6276109"/>
          </a:xfrm>
          <a:prstGeom prst="rect">
            <a:avLst/>
          </a:prstGeom>
        </p:spPr>
      </p:pic>
    </p:spTree>
    <p:extLst>
      <p:ext uri="{BB962C8B-B14F-4D97-AF65-F5344CB8AC3E}">
        <p14:creationId xmlns:p14="http://schemas.microsoft.com/office/powerpoint/2010/main" val="14308316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29491" y="277091"/>
            <a:ext cx="11471564" cy="6400800"/>
          </a:xfrm>
          <a:prstGeom prst="rect">
            <a:avLst/>
          </a:prstGeom>
        </p:spPr>
      </p:pic>
    </p:spTree>
    <p:extLst>
      <p:ext uri="{BB962C8B-B14F-4D97-AF65-F5344CB8AC3E}">
        <p14:creationId xmlns:p14="http://schemas.microsoft.com/office/powerpoint/2010/main" val="31477794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IN" sz="11500" b="1" dirty="0" smtClean="0">
                <a:latin typeface="Times New Roman" panose="02020603050405020304" pitchFamily="18" charset="0"/>
                <a:cs typeface="Times New Roman" panose="02020603050405020304" pitchFamily="18" charset="0"/>
              </a:rPr>
              <a:t>Electric Motors</a:t>
            </a:r>
            <a:endParaRPr lang="en-IN" sz="115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a:bodyPr>
          <a:lstStyle/>
          <a:p>
            <a:r>
              <a:rPr lang="en-IN" sz="6000" b="1" dirty="0" smtClean="0">
                <a:latin typeface="Times New Roman" panose="02020603050405020304" pitchFamily="18" charset="0"/>
                <a:cs typeface="Times New Roman" panose="02020603050405020304" pitchFamily="18" charset="0"/>
              </a:rPr>
              <a:t>(BEE401)</a:t>
            </a:r>
            <a:endParaRPr lang="en-IN" sz="6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92148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20435" y="318655"/>
            <a:ext cx="10723419" cy="6262254"/>
          </a:xfrm>
          <a:prstGeom prst="rect">
            <a:avLst/>
          </a:prstGeom>
        </p:spPr>
      </p:pic>
    </p:spTree>
    <p:extLst>
      <p:ext uri="{BB962C8B-B14F-4D97-AF65-F5344CB8AC3E}">
        <p14:creationId xmlns:p14="http://schemas.microsoft.com/office/powerpoint/2010/main" val="9307805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80655" y="457200"/>
            <a:ext cx="10418618" cy="6054436"/>
          </a:xfrm>
          <a:prstGeom prst="rect">
            <a:avLst/>
          </a:prstGeom>
        </p:spPr>
      </p:pic>
    </p:spTree>
    <p:extLst>
      <p:ext uri="{BB962C8B-B14F-4D97-AF65-F5344CB8AC3E}">
        <p14:creationId xmlns:p14="http://schemas.microsoft.com/office/powerpoint/2010/main" val="38272350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00545" y="290944"/>
            <a:ext cx="10501746" cy="6359237"/>
          </a:xfrm>
          <a:prstGeom prst="rect">
            <a:avLst/>
          </a:prstGeom>
        </p:spPr>
      </p:pic>
    </p:spTree>
    <p:extLst>
      <p:ext uri="{BB962C8B-B14F-4D97-AF65-F5344CB8AC3E}">
        <p14:creationId xmlns:p14="http://schemas.microsoft.com/office/powerpoint/2010/main" val="36973024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34291" y="263236"/>
            <a:ext cx="10889673" cy="6276109"/>
          </a:xfrm>
          <a:prstGeom prst="rect">
            <a:avLst/>
          </a:prstGeom>
        </p:spPr>
      </p:pic>
    </p:spTree>
    <p:extLst>
      <p:ext uri="{BB962C8B-B14F-4D97-AF65-F5344CB8AC3E}">
        <p14:creationId xmlns:p14="http://schemas.microsoft.com/office/powerpoint/2010/main" val="18714456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solidFill>
                  <a:srgbClr val="FF0000"/>
                </a:solidFill>
                <a:latin typeface="Times New Roman" panose="02020603050405020304" pitchFamily="18" charset="0"/>
                <a:cs typeface="Times New Roman" panose="02020603050405020304" pitchFamily="18" charset="0"/>
              </a:rPr>
              <a:t>Losses in a DC Motor</a:t>
            </a:r>
            <a:endParaRPr lang="en-IN" dirty="0"/>
          </a:p>
        </p:txBody>
      </p:sp>
      <p:sp>
        <p:nvSpPr>
          <p:cNvPr id="3" name="Content Placeholder 2"/>
          <p:cNvSpPr>
            <a:spLocks noGrp="1"/>
          </p:cNvSpPr>
          <p:nvPr>
            <p:ph idx="1"/>
          </p:nvPr>
        </p:nvSpPr>
        <p:spPr>
          <a:xfrm>
            <a:off x="180109" y="1825625"/>
            <a:ext cx="11693236" cy="4741430"/>
          </a:xfrm>
        </p:spPr>
        <p:txBody>
          <a:bodyPr>
            <a:noAutofit/>
          </a:bodyPr>
          <a:lstStyle/>
          <a:p>
            <a:pPr marL="0" indent="0">
              <a:buNone/>
            </a:pPr>
            <a:r>
              <a:rPr lang="en-US" sz="3600" dirty="0">
                <a:latin typeface="Times New Roman" panose="02020603050405020304" pitchFamily="18" charset="0"/>
                <a:cs typeface="Times New Roman" panose="02020603050405020304" pitchFamily="18" charset="0"/>
              </a:rPr>
              <a:t>In DC machines (generator or motor), the losses may be classified into three categories namely,</a:t>
            </a:r>
          </a:p>
          <a:p>
            <a:r>
              <a:rPr lang="en-US" sz="3600" dirty="0" smtClean="0">
                <a:latin typeface="Times New Roman" panose="02020603050405020304" pitchFamily="18" charset="0"/>
                <a:cs typeface="Times New Roman" panose="02020603050405020304" pitchFamily="18" charset="0"/>
              </a:rPr>
              <a:t>Copper </a:t>
            </a:r>
            <a:r>
              <a:rPr lang="en-US" sz="3600" dirty="0">
                <a:latin typeface="Times New Roman" panose="02020603050405020304" pitchFamily="18" charset="0"/>
                <a:cs typeface="Times New Roman" panose="02020603050405020304" pitchFamily="18" charset="0"/>
              </a:rPr>
              <a:t>losses</a:t>
            </a:r>
          </a:p>
          <a:p>
            <a:r>
              <a:rPr lang="en-US" sz="3600" dirty="0" smtClean="0">
                <a:latin typeface="Times New Roman" panose="02020603050405020304" pitchFamily="18" charset="0"/>
                <a:cs typeface="Times New Roman" panose="02020603050405020304" pitchFamily="18" charset="0"/>
              </a:rPr>
              <a:t>Iron </a:t>
            </a:r>
            <a:r>
              <a:rPr lang="en-US" sz="3600" dirty="0">
                <a:latin typeface="Times New Roman" panose="02020603050405020304" pitchFamily="18" charset="0"/>
                <a:cs typeface="Times New Roman" panose="02020603050405020304" pitchFamily="18" charset="0"/>
              </a:rPr>
              <a:t>or core losses</a:t>
            </a:r>
          </a:p>
          <a:p>
            <a:r>
              <a:rPr lang="en-US" sz="3600" dirty="0" smtClean="0">
                <a:latin typeface="Times New Roman" panose="02020603050405020304" pitchFamily="18" charset="0"/>
                <a:cs typeface="Times New Roman" panose="02020603050405020304" pitchFamily="18" charset="0"/>
              </a:rPr>
              <a:t>Mechanical </a:t>
            </a:r>
            <a:r>
              <a:rPr lang="en-US" sz="3600" dirty="0">
                <a:latin typeface="Times New Roman" panose="02020603050405020304" pitchFamily="18" charset="0"/>
                <a:cs typeface="Times New Roman" panose="02020603050405020304" pitchFamily="18" charset="0"/>
              </a:rPr>
              <a:t>losses</a:t>
            </a:r>
          </a:p>
          <a:p>
            <a:pPr marL="0" indent="0">
              <a:buNone/>
            </a:pPr>
            <a:r>
              <a:rPr lang="en-US" sz="3600" dirty="0" smtClean="0">
                <a:latin typeface="Times New Roman" panose="02020603050405020304" pitchFamily="18" charset="0"/>
                <a:cs typeface="Times New Roman" panose="02020603050405020304" pitchFamily="18" charset="0"/>
              </a:rPr>
              <a:t>All </a:t>
            </a:r>
            <a:r>
              <a:rPr lang="en-US" sz="3600" dirty="0">
                <a:latin typeface="Times New Roman" panose="02020603050405020304" pitchFamily="18" charset="0"/>
                <a:cs typeface="Times New Roman" panose="02020603050405020304" pitchFamily="18" charset="0"/>
              </a:rPr>
              <a:t>these losses appear as heat and hence raise the temperature of the machine. </a:t>
            </a:r>
            <a:endParaRPr lang="en-US" sz="3600" dirty="0" smtClean="0">
              <a:latin typeface="Times New Roman" panose="02020603050405020304" pitchFamily="18" charset="0"/>
              <a:cs typeface="Times New Roman" panose="02020603050405020304" pitchFamily="18" charset="0"/>
            </a:endParaRPr>
          </a:p>
          <a:p>
            <a:pPr marL="0" indent="0">
              <a:buNone/>
            </a:pPr>
            <a:r>
              <a:rPr lang="en-US" sz="3600" dirty="0" smtClean="0">
                <a:latin typeface="Times New Roman" panose="02020603050405020304" pitchFamily="18" charset="0"/>
                <a:cs typeface="Times New Roman" panose="02020603050405020304" pitchFamily="18" charset="0"/>
              </a:rPr>
              <a:t>They </a:t>
            </a:r>
            <a:r>
              <a:rPr lang="en-US" sz="3600" dirty="0">
                <a:latin typeface="Times New Roman" panose="02020603050405020304" pitchFamily="18" charset="0"/>
                <a:cs typeface="Times New Roman" panose="02020603050405020304" pitchFamily="18" charset="0"/>
              </a:rPr>
              <a:t>also reduce the efficiency of the machine.</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785817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5400" dirty="0">
                <a:solidFill>
                  <a:srgbClr val="FF0000"/>
                </a:solidFill>
                <a:latin typeface="Times New Roman" panose="02020603050405020304" pitchFamily="18" charset="0"/>
                <a:cs typeface="Times New Roman" panose="02020603050405020304" pitchFamily="18" charset="0"/>
              </a:rPr>
              <a:t>Losses in a DC </a:t>
            </a:r>
            <a:r>
              <a:rPr lang="en-IN" sz="5400" dirty="0" smtClean="0">
                <a:solidFill>
                  <a:srgbClr val="FF0000"/>
                </a:solidFill>
                <a:latin typeface="Times New Roman" panose="02020603050405020304" pitchFamily="18" charset="0"/>
                <a:cs typeface="Times New Roman" panose="02020603050405020304" pitchFamily="18" charset="0"/>
              </a:rPr>
              <a:t>Motor</a:t>
            </a:r>
            <a:endParaRPr lang="en-IN" sz="54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4400" b="1" dirty="0">
                <a:latin typeface="Times New Roman" panose="02020603050405020304" pitchFamily="18" charset="0"/>
                <a:cs typeface="Times New Roman" panose="02020603050405020304" pitchFamily="18" charset="0"/>
              </a:rPr>
              <a:t>Constant and Variable Losses</a:t>
            </a:r>
          </a:p>
          <a:p>
            <a:pPr marL="0" indent="0">
              <a:buNone/>
            </a:pPr>
            <a:r>
              <a:rPr lang="en-US" sz="4400" dirty="0">
                <a:latin typeface="Times New Roman" panose="02020603050405020304" pitchFamily="18" charset="0"/>
                <a:cs typeface="Times New Roman" panose="02020603050405020304" pitchFamily="18" charset="0"/>
              </a:rPr>
              <a:t>In DC machines, we may group the above discussed losses in the following two </a:t>
            </a:r>
            <a:r>
              <a:rPr lang="en-US" sz="4400" dirty="0" smtClean="0">
                <a:latin typeface="Times New Roman" panose="02020603050405020304" pitchFamily="18" charset="0"/>
                <a:cs typeface="Times New Roman" panose="02020603050405020304" pitchFamily="18" charset="0"/>
              </a:rPr>
              <a:t>categories</a:t>
            </a:r>
          </a:p>
          <a:p>
            <a:r>
              <a:rPr lang="en-US" sz="4400" dirty="0" smtClean="0">
                <a:latin typeface="Times New Roman" panose="02020603050405020304" pitchFamily="18" charset="0"/>
                <a:cs typeface="Times New Roman" panose="02020603050405020304" pitchFamily="18" charset="0"/>
              </a:rPr>
              <a:t> Variable </a:t>
            </a:r>
            <a:r>
              <a:rPr lang="en-US" sz="4400" dirty="0">
                <a:latin typeface="Times New Roman" panose="02020603050405020304" pitchFamily="18" charset="0"/>
                <a:cs typeface="Times New Roman" panose="02020603050405020304" pitchFamily="18" charset="0"/>
              </a:rPr>
              <a:t>Losses</a:t>
            </a:r>
          </a:p>
          <a:p>
            <a:r>
              <a:rPr lang="en-US" sz="4400" dirty="0">
                <a:latin typeface="Times New Roman" panose="02020603050405020304" pitchFamily="18" charset="0"/>
                <a:cs typeface="Times New Roman" panose="02020603050405020304" pitchFamily="18" charset="0"/>
              </a:rPr>
              <a:t>Constant Losses</a:t>
            </a:r>
          </a:p>
          <a:p>
            <a:endParaRPr lang="en-US" dirty="0">
              <a:latin typeface="Times New Roman" panose="02020603050405020304" pitchFamily="18"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41647229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1784"/>
          </a:xfrm>
        </p:spPr>
        <p:txBody>
          <a:bodyPr>
            <a:normAutofit/>
          </a:bodyPr>
          <a:lstStyle/>
          <a:p>
            <a:pPr algn="ctr"/>
            <a:r>
              <a:rPr lang="en-IN" sz="5400" dirty="0" smtClean="0">
                <a:solidFill>
                  <a:srgbClr val="FF0000"/>
                </a:solidFill>
                <a:latin typeface="Times New Roman" panose="02020603050405020304" pitchFamily="18" charset="0"/>
                <a:cs typeface="Times New Roman" panose="02020603050405020304" pitchFamily="18" charset="0"/>
              </a:rPr>
              <a:t>Losses in a DC Motor</a:t>
            </a:r>
            <a:endParaRPr lang="en-IN" sz="5400"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46364" y="1510144"/>
            <a:ext cx="11499272" cy="4987637"/>
          </a:xfrm>
        </p:spPr>
        <p:txBody>
          <a:bodyPr>
            <a:normAutofit/>
          </a:bodyPr>
          <a:lstStyle/>
          <a:p>
            <a:pPr marL="0" indent="0" algn="just">
              <a:buNone/>
            </a:pPr>
            <a:r>
              <a:rPr lang="en-US" sz="4000" dirty="0" smtClean="0">
                <a:solidFill>
                  <a:srgbClr val="7030A0"/>
                </a:solidFill>
                <a:latin typeface="Times New Roman" panose="02020603050405020304" pitchFamily="18" charset="0"/>
                <a:cs typeface="Times New Roman" panose="02020603050405020304" pitchFamily="18" charset="0"/>
              </a:rPr>
              <a:t>Those </a:t>
            </a:r>
            <a:r>
              <a:rPr lang="en-US" sz="4000" dirty="0">
                <a:solidFill>
                  <a:srgbClr val="7030A0"/>
                </a:solidFill>
                <a:latin typeface="Times New Roman" panose="02020603050405020304" pitchFamily="18" charset="0"/>
                <a:cs typeface="Times New Roman" panose="02020603050405020304" pitchFamily="18" charset="0"/>
              </a:rPr>
              <a:t>losses in a DC machine that remain constant at all loads are called constant losses</a:t>
            </a:r>
            <a:r>
              <a:rPr lang="en-US" sz="4400" dirty="0">
                <a:solidFill>
                  <a:srgbClr val="7030A0"/>
                </a:solidFill>
                <a:latin typeface="Times New Roman" panose="02020603050405020304" pitchFamily="18" charset="0"/>
                <a:cs typeface="Times New Roman" panose="02020603050405020304" pitchFamily="18" charset="0"/>
              </a:rPr>
              <a:t>. </a:t>
            </a:r>
            <a:endParaRPr lang="en-US" sz="4400" dirty="0" smtClean="0">
              <a:solidFill>
                <a:srgbClr val="7030A0"/>
              </a:solidFill>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These </a:t>
            </a:r>
            <a:r>
              <a:rPr lang="en-US" dirty="0">
                <a:latin typeface="Times New Roman" panose="02020603050405020304" pitchFamily="18" charset="0"/>
                <a:cs typeface="Times New Roman" panose="02020603050405020304" pitchFamily="18" charset="0"/>
              </a:rPr>
              <a:t>losses include − </a:t>
            </a: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b="1" dirty="0" smtClean="0">
                <a:latin typeface="Times New Roman" panose="02020603050405020304" pitchFamily="18" charset="0"/>
                <a:cs typeface="Times New Roman" panose="02020603050405020304" pitchFamily="18" charset="0"/>
              </a:rPr>
              <a:t>iron losses: </a:t>
            </a:r>
            <a:r>
              <a:rPr lang="en-US" dirty="0" smtClean="0">
                <a:latin typeface="Times New Roman" panose="02020603050405020304" pitchFamily="18" charset="0"/>
                <a:cs typeface="Times New Roman" panose="02020603050405020304" pitchFamily="18" charset="0"/>
              </a:rPr>
              <a:t>eddy current and hysteresis loss </a:t>
            </a: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Shunt field copper loss, </a:t>
            </a:r>
            <a:r>
              <a:rPr lang="en-US" dirty="0">
                <a:latin typeface="Times New Roman" panose="02020603050405020304" pitchFamily="18" charset="0"/>
                <a:cs typeface="Times New Roman" panose="02020603050405020304" pitchFamily="18" charset="0"/>
              </a:rPr>
              <a:t>and </a:t>
            </a: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mechanical </a:t>
            </a:r>
            <a:r>
              <a:rPr lang="en-US" dirty="0">
                <a:latin typeface="Times New Roman" panose="02020603050405020304" pitchFamily="18" charset="0"/>
                <a:cs typeface="Times New Roman" panose="02020603050405020304" pitchFamily="18" charset="0"/>
              </a:rPr>
              <a:t>losses</a:t>
            </a:r>
            <a:r>
              <a:rPr lang="en-US" dirty="0" smtClean="0">
                <a:latin typeface="Times New Roman" panose="02020603050405020304" pitchFamily="18" charset="0"/>
                <a:cs typeface="Times New Roman" panose="02020603050405020304" pitchFamily="18" charset="0"/>
              </a:rPr>
              <a:t>.</a:t>
            </a:r>
          </a:p>
          <a:p>
            <a:pPr marL="0" indent="0">
              <a:buNone/>
            </a:pPr>
            <a:r>
              <a:rPr lang="en-US" b="1" dirty="0" smtClean="0">
                <a:latin typeface="Times New Roman" panose="02020603050405020304" pitchFamily="18" charset="0"/>
                <a:cs typeface="Times New Roman" panose="02020603050405020304" pitchFamily="18" charset="0"/>
              </a:rPr>
              <a:t>Mechanical losses: </a:t>
            </a:r>
            <a:r>
              <a:rPr lang="en-US" dirty="0" smtClean="0">
                <a:latin typeface="Times New Roman" panose="02020603050405020304" pitchFamily="18" charset="0"/>
                <a:cs typeface="Times New Roman" panose="02020603050405020304" pitchFamily="18" charset="0"/>
              </a:rPr>
              <a:t>friction and windage losses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17966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7091" y="263236"/>
            <a:ext cx="11582400" cy="6248400"/>
          </a:xfrm>
        </p:spPr>
        <p:txBody>
          <a:bodyPr>
            <a:normAutofit/>
          </a:bodyPr>
          <a:lstStyle/>
          <a:p>
            <a:pPr marL="0" indent="0">
              <a:buNone/>
            </a:pPr>
            <a:r>
              <a:rPr lang="en-US" sz="4400" dirty="0">
                <a:solidFill>
                  <a:srgbClr val="FF0000"/>
                </a:solidFill>
                <a:latin typeface="Times New Roman" panose="02020603050405020304" pitchFamily="18" charset="0"/>
                <a:cs typeface="Times New Roman" panose="02020603050405020304" pitchFamily="18" charset="0"/>
              </a:rPr>
              <a:t>Iron Losses</a:t>
            </a:r>
          </a:p>
          <a:p>
            <a:r>
              <a:rPr lang="en-US" sz="4400" dirty="0">
                <a:latin typeface="Times New Roman" panose="02020603050405020304" pitchFamily="18" charset="0"/>
                <a:cs typeface="Times New Roman" panose="02020603050405020304" pitchFamily="18" charset="0"/>
              </a:rPr>
              <a:t>The iron losses occur in core of the armature of a DC machine due to rotation of the armature in the magnetic field. </a:t>
            </a:r>
            <a:endParaRPr lang="en-US" sz="4400" dirty="0" smtClean="0">
              <a:latin typeface="Times New Roman" panose="02020603050405020304" pitchFamily="18" charset="0"/>
              <a:cs typeface="Times New Roman" panose="02020603050405020304" pitchFamily="18" charset="0"/>
            </a:endParaRPr>
          </a:p>
          <a:p>
            <a:r>
              <a:rPr lang="en-US" sz="4400" dirty="0" smtClean="0">
                <a:latin typeface="Times New Roman" panose="02020603050405020304" pitchFamily="18" charset="0"/>
                <a:cs typeface="Times New Roman" panose="02020603050405020304" pitchFamily="18" charset="0"/>
              </a:rPr>
              <a:t>Because </a:t>
            </a:r>
            <a:r>
              <a:rPr lang="en-US" sz="4400" dirty="0">
                <a:latin typeface="Times New Roman" panose="02020603050405020304" pitchFamily="18" charset="0"/>
                <a:cs typeface="Times New Roman" panose="02020603050405020304" pitchFamily="18" charset="0"/>
              </a:rPr>
              <a:t>these losses occur in core of the armature, these are also called core losses.</a:t>
            </a:r>
          </a:p>
          <a:p>
            <a:r>
              <a:rPr lang="en-US" sz="4400" dirty="0" smtClean="0">
                <a:latin typeface="Times New Roman" panose="02020603050405020304" pitchFamily="18" charset="0"/>
                <a:cs typeface="Times New Roman" panose="02020603050405020304" pitchFamily="18" charset="0"/>
              </a:rPr>
              <a:t>There </a:t>
            </a:r>
            <a:r>
              <a:rPr lang="en-US" sz="4400" dirty="0">
                <a:latin typeface="Times New Roman" panose="02020603050405020304" pitchFamily="18" charset="0"/>
                <a:cs typeface="Times New Roman" panose="02020603050405020304" pitchFamily="18" charset="0"/>
              </a:rPr>
              <a:t>are two types iron or core losses namely hysteresis loss and eddy current loss</a:t>
            </a:r>
            <a:r>
              <a:rPr lang="en-US" sz="4400" dirty="0" smtClean="0">
                <a:latin typeface="Times New Roman" panose="02020603050405020304" pitchFamily="18" charset="0"/>
                <a:cs typeface="Times New Roman" panose="02020603050405020304" pitchFamily="18" charset="0"/>
              </a:rPr>
              <a:t>.</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7511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0945" y="304800"/>
            <a:ext cx="11485419" cy="7980218"/>
          </a:xfrm>
        </p:spPr>
        <p:txBody>
          <a:bodyPr>
            <a:noAutofit/>
          </a:bodyPr>
          <a:lstStyle/>
          <a:p>
            <a:pPr marL="0" indent="0">
              <a:buNone/>
            </a:pPr>
            <a:r>
              <a:rPr lang="en-US" b="1" dirty="0">
                <a:solidFill>
                  <a:srgbClr val="FF0000"/>
                </a:solidFill>
                <a:latin typeface="Times New Roman" panose="02020603050405020304" pitchFamily="18" charset="0"/>
                <a:cs typeface="Times New Roman" panose="02020603050405020304" pitchFamily="18" charset="0"/>
              </a:rPr>
              <a:t>Hysteresis Loss</a:t>
            </a:r>
          </a:p>
          <a:p>
            <a:r>
              <a:rPr lang="en-US" dirty="0">
                <a:latin typeface="Times New Roman" panose="02020603050405020304" pitchFamily="18" charset="0"/>
                <a:cs typeface="Times New Roman" panose="02020603050405020304" pitchFamily="18" charset="0"/>
              </a:rPr>
              <a:t>The core loss that occurs in core of the armature of a dc machine due to magnetic field reversal in the armature core when it passes under the successive magnetic poles of different polarity is called hysteresis loss. The hysteresis loss is given by the following empirical formula,</a:t>
            </a:r>
          </a:p>
          <a:p>
            <a:r>
              <a:rPr lang="en-US" dirty="0" err="1">
                <a:latin typeface="Times New Roman" panose="02020603050405020304" pitchFamily="18" charset="0"/>
                <a:cs typeface="Times New Roman" panose="02020603050405020304" pitchFamily="18" charset="0"/>
              </a:rPr>
              <a:t>Hysteresisloss</a:t>
            </a:r>
            <a:r>
              <a:rPr lang="en-US" dirty="0" smtClean="0">
                <a:latin typeface="Times New Roman" panose="02020603050405020304" pitchFamily="18" charset="0"/>
                <a:cs typeface="Times New Roman" panose="02020603050405020304" pitchFamily="18" charset="0"/>
              </a:rPr>
              <a:t>,  </a:t>
            </a:r>
            <a:r>
              <a:rPr lang="en-US" sz="4000" b="1" dirty="0" err="1" smtClean="0">
                <a:latin typeface="Times New Roman" panose="02020603050405020304" pitchFamily="18" charset="0"/>
                <a:cs typeface="Times New Roman" panose="02020603050405020304" pitchFamily="18" charset="0"/>
              </a:rPr>
              <a:t>Ph</a:t>
            </a:r>
            <a:r>
              <a:rPr lang="en-US" sz="4000" b="1" dirty="0" smtClean="0">
                <a:latin typeface="Times New Roman" panose="02020603050405020304" pitchFamily="18" charset="0"/>
                <a:cs typeface="Times New Roman" panose="02020603050405020304" pitchFamily="18" charset="0"/>
              </a:rPr>
              <a:t>=khB1.6maxfV</a:t>
            </a:r>
            <a:endParaRPr lang="en-US" sz="40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Where, </a:t>
            </a:r>
            <a:r>
              <a:rPr lang="en-US" dirty="0" err="1" smtClean="0">
                <a:latin typeface="Times New Roman" panose="02020603050405020304" pitchFamily="18" charset="0"/>
                <a:cs typeface="Times New Roman" panose="02020603050405020304" pitchFamily="18" charset="0"/>
              </a:rPr>
              <a:t>kh</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the Steinmetz’s hysteresis coefficient, </a:t>
            </a:r>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Bmax</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the maximum flux density</a:t>
            </a:r>
            <a:r>
              <a:rPr lang="en-US" dirty="0" smtClean="0">
                <a:latin typeface="Times New Roman" panose="02020603050405020304" pitchFamily="18" charset="0"/>
                <a:cs typeface="Times New Roman" panose="02020603050405020304" pitchFamily="18" charset="0"/>
              </a:rPr>
              <a:t>, f </a:t>
            </a:r>
            <a:r>
              <a:rPr lang="en-US" dirty="0">
                <a:latin typeface="Times New Roman" panose="02020603050405020304" pitchFamily="18" charset="0"/>
                <a:cs typeface="Times New Roman" panose="02020603050405020304" pitchFamily="18" charset="0"/>
              </a:rPr>
              <a:t>is the frequency of magnetic reversal, and </a:t>
            </a:r>
            <a:r>
              <a:rPr lang="en-US" dirty="0" smtClean="0">
                <a:latin typeface="Times New Roman" panose="02020603050405020304" pitchFamily="18" charset="0"/>
                <a:cs typeface="Times New Roman" panose="02020603050405020304" pitchFamily="18" charset="0"/>
              </a:rPr>
              <a:t> V </a:t>
            </a:r>
            <a:r>
              <a:rPr lang="en-US" dirty="0">
                <a:latin typeface="Times New Roman" panose="02020603050405020304" pitchFamily="18" charset="0"/>
                <a:cs typeface="Times New Roman" panose="02020603050405020304" pitchFamily="18" charset="0"/>
              </a:rPr>
              <a:t>is the volume of armature core.</a:t>
            </a:r>
          </a:p>
          <a:p>
            <a:pPr marL="0" indent="0">
              <a:buNone/>
            </a:pPr>
            <a:r>
              <a:rPr lang="en-US" b="1" dirty="0">
                <a:latin typeface="Times New Roman" panose="02020603050405020304" pitchFamily="18" charset="0"/>
                <a:cs typeface="Times New Roman" panose="02020603050405020304" pitchFamily="18" charset="0"/>
              </a:rPr>
              <a:t>The hysteresis loss in dc machines can be reduced by making the armature core of such materials that have a low value of Steinmetz’s hysteresis coefficient like silicon steel.</a:t>
            </a:r>
          </a:p>
          <a:p>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7866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8763" y="277091"/>
            <a:ext cx="11305309" cy="6289964"/>
          </a:xfrm>
        </p:spPr>
        <p:txBody>
          <a:bodyPr>
            <a:normAutofit/>
          </a:bodyPr>
          <a:lstStyle/>
          <a:p>
            <a:pPr marL="0" indent="0">
              <a:buNone/>
            </a:pPr>
            <a:r>
              <a:rPr lang="en-US" b="1" dirty="0">
                <a:solidFill>
                  <a:srgbClr val="FF0000"/>
                </a:solidFill>
                <a:latin typeface="Times New Roman" panose="02020603050405020304" pitchFamily="18" charset="0"/>
                <a:cs typeface="Times New Roman" panose="02020603050405020304" pitchFamily="18" charset="0"/>
              </a:rPr>
              <a:t>Eddy Current Loss</a:t>
            </a:r>
          </a:p>
          <a:p>
            <a:r>
              <a:rPr lang="en-US" dirty="0">
                <a:latin typeface="Times New Roman" panose="02020603050405020304" pitchFamily="18" charset="0"/>
                <a:cs typeface="Times New Roman" panose="02020603050405020304" pitchFamily="18" charset="0"/>
              </a:rPr>
              <a:t>When the armature of a DC machine rotates in the magnetic field of the poles, an EMF is induced in core of the armature which circulates eddy currents in it. The power loss due to these eddy currents is known as eddy current loss. The eddy current loss is given by,</a:t>
            </a:r>
          </a:p>
          <a:p>
            <a:r>
              <a:rPr lang="en-US" dirty="0" smtClean="0">
                <a:latin typeface="Times New Roman" panose="02020603050405020304" pitchFamily="18" charset="0"/>
                <a:cs typeface="Times New Roman" panose="02020603050405020304" pitchFamily="18" charset="0"/>
              </a:rPr>
              <a:t>Eddy current loss, </a:t>
            </a:r>
            <a:r>
              <a:rPr lang="en-US" sz="4000" b="1" dirty="0" err="1" smtClean="0">
                <a:latin typeface="Times New Roman" panose="02020603050405020304" pitchFamily="18" charset="0"/>
                <a:cs typeface="Times New Roman" panose="02020603050405020304" pitchFamily="18" charset="0"/>
              </a:rPr>
              <a:t>Pe</a:t>
            </a:r>
            <a:r>
              <a:rPr lang="en-US" sz="4000" b="1" dirty="0" smtClean="0">
                <a:latin typeface="Times New Roman" panose="02020603050405020304" pitchFamily="18" charset="0"/>
                <a:cs typeface="Times New Roman" panose="02020603050405020304" pitchFamily="18" charset="0"/>
              </a:rPr>
              <a:t> = </a:t>
            </a:r>
            <a:r>
              <a:rPr lang="en-US" sz="4000" b="1" dirty="0" err="1" smtClean="0">
                <a:latin typeface="Times New Roman" panose="02020603050405020304" pitchFamily="18" charset="0"/>
                <a:cs typeface="Times New Roman" panose="02020603050405020304" pitchFamily="18" charset="0"/>
              </a:rPr>
              <a:t>ke</a:t>
            </a:r>
            <a:r>
              <a:rPr lang="en-US" sz="4000" b="1" dirty="0" smtClean="0">
                <a:latin typeface="Times New Roman" panose="02020603050405020304" pitchFamily="18" charset="0"/>
                <a:cs typeface="Times New Roman" panose="02020603050405020304" pitchFamily="18" charset="0"/>
              </a:rPr>
              <a:t> B2 max f2  t2 V</a:t>
            </a:r>
            <a:endParaRPr lang="en-US" sz="4000" b="1"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Where, </a:t>
            </a:r>
            <a:r>
              <a:rPr lang="en-US" b="1" dirty="0" err="1" smtClean="0">
                <a:latin typeface="Times New Roman" panose="02020603050405020304" pitchFamily="18" charset="0"/>
                <a:cs typeface="Times New Roman" panose="02020603050405020304" pitchFamily="18" charset="0"/>
              </a:rPr>
              <a:t>Ke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a constant of proportionality, and </a:t>
            </a:r>
            <a:r>
              <a:rPr lang="en-US" b="1" dirty="0" smtClean="0">
                <a:latin typeface="Times New Roman" panose="02020603050405020304" pitchFamily="18" charset="0"/>
                <a:cs typeface="Times New Roman" panose="02020603050405020304" pitchFamily="18" charset="0"/>
              </a:rPr>
              <a:t>t </a:t>
            </a:r>
            <a:r>
              <a:rPr lang="en-US" dirty="0" smtClean="0">
                <a:latin typeface="Times New Roman" panose="02020603050405020304" pitchFamily="18" charset="0"/>
                <a:cs typeface="Times New Roman" panose="02020603050405020304" pitchFamily="18" charset="0"/>
              </a:rPr>
              <a:t>is </a:t>
            </a:r>
            <a:r>
              <a:rPr lang="en-US" dirty="0">
                <a:latin typeface="Times New Roman" panose="02020603050405020304" pitchFamily="18" charset="0"/>
                <a:cs typeface="Times New Roman" panose="02020603050405020304" pitchFamily="18" charset="0"/>
              </a:rPr>
              <a:t>the thickness of lamination.</a:t>
            </a:r>
          </a:p>
          <a:p>
            <a:r>
              <a:rPr lang="en-US" dirty="0">
                <a:latin typeface="Times New Roman" panose="02020603050405020304" pitchFamily="18" charset="0"/>
                <a:cs typeface="Times New Roman" panose="02020603050405020304" pitchFamily="18" charset="0"/>
              </a:rPr>
              <a:t>From the expression for eddy current loss it is clear that the eddy current loss depends upon the square of thickness of lamination. </a:t>
            </a:r>
            <a:endParaRPr lang="en-US" dirty="0" smtClean="0">
              <a:latin typeface="Times New Roman" panose="02020603050405020304" pitchFamily="18" charset="0"/>
              <a:cs typeface="Times New Roman" panose="02020603050405020304" pitchFamily="18" charset="0"/>
            </a:endParaRPr>
          </a:p>
          <a:p>
            <a:r>
              <a:rPr lang="en-US" sz="3200" b="1" dirty="0" smtClean="0">
                <a:latin typeface="Times New Roman" panose="02020603050405020304" pitchFamily="18" charset="0"/>
                <a:cs typeface="Times New Roman" panose="02020603050405020304" pitchFamily="18" charset="0"/>
              </a:rPr>
              <a:t>Therefore</a:t>
            </a:r>
            <a:r>
              <a:rPr lang="en-US" sz="3200" b="1" dirty="0">
                <a:latin typeface="Times New Roman" panose="02020603050405020304" pitchFamily="18" charset="0"/>
                <a:cs typeface="Times New Roman" panose="02020603050405020304" pitchFamily="18" charset="0"/>
              </a:rPr>
              <a:t>, to reduce this loss, the armature core is built up of thin laminations that are insulated from each other by a thin layer of varnish.</a:t>
            </a:r>
          </a:p>
          <a:p>
            <a:endParaRPr lang="en-IN" dirty="0"/>
          </a:p>
        </p:txBody>
      </p:sp>
    </p:spTree>
    <p:extLst>
      <p:ext uri="{BB962C8B-B14F-4D97-AF65-F5344CB8AC3E}">
        <p14:creationId xmlns:p14="http://schemas.microsoft.com/office/powerpoint/2010/main" val="3675477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0945" y="152400"/>
            <a:ext cx="11568545" cy="6456218"/>
          </a:xfrm>
          <a:prstGeom prst="rect">
            <a:avLst/>
          </a:prstGeom>
        </p:spPr>
      </p:pic>
    </p:spTree>
    <p:extLst>
      <p:ext uri="{BB962C8B-B14F-4D97-AF65-F5344CB8AC3E}">
        <p14:creationId xmlns:p14="http://schemas.microsoft.com/office/powerpoint/2010/main" val="24145189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60218" y="346364"/>
            <a:ext cx="11194473" cy="6262254"/>
          </a:xfrm>
          <a:prstGeom prst="rect">
            <a:avLst/>
          </a:prstGeom>
        </p:spPr>
      </p:pic>
    </p:spTree>
    <p:extLst>
      <p:ext uri="{BB962C8B-B14F-4D97-AF65-F5344CB8AC3E}">
        <p14:creationId xmlns:p14="http://schemas.microsoft.com/office/powerpoint/2010/main" val="3029321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0217" y="471055"/>
            <a:ext cx="11402291" cy="5705908"/>
          </a:xfrm>
        </p:spPr>
        <p:txBody>
          <a:bodyPr>
            <a:normAutofit fontScale="92500" lnSpcReduction="20000"/>
          </a:bodyPr>
          <a:lstStyle/>
          <a:p>
            <a:pPr marL="0" indent="0">
              <a:buNone/>
            </a:pPr>
            <a:r>
              <a:rPr lang="en-US" sz="4400" dirty="0">
                <a:solidFill>
                  <a:srgbClr val="FF0000"/>
                </a:solidFill>
                <a:latin typeface="Times New Roman" panose="02020603050405020304" pitchFamily="18" charset="0"/>
                <a:cs typeface="Times New Roman" panose="02020603050405020304" pitchFamily="18" charset="0"/>
              </a:rPr>
              <a:t>Mechanical Losses</a:t>
            </a:r>
          </a:p>
          <a:p>
            <a:pPr algn="just"/>
            <a:r>
              <a:rPr lang="en-US" sz="4000" dirty="0">
                <a:latin typeface="Times New Roman" panose="02020603050405020304" pitchFamily="18" charset="0"/>
                <a:cs typeface="Times New Roman" panose="02020603050405020304" pitchFamily="18" charset="0"/>
              </a:rPr>
              <a:t>The power losses due to </a:t>
            </a:r>
            <a:r>
              <a:rPr lang="en-US" sz="4000" b="1" dirty="0">
                <a:latin typeface="Times New Roman" panose="02020603050405020304" pitchFamily="18" charset="0"/>
                <a:cs typeface="Times New Roman" panose="02020603050405020304" pitchFamily="18" charset="0"/>
              </a:rPr>
              <a:t>friction and windage </a:t>
            </a:r>
            <a:r>
              <a:rPr lang="en-US" sz="4000" dirty="0">
                <a:latin typeface="Times New Roman" panose="02020603050405020304" pitchFamily="18" charset="0"/>
                <a:cs typeface="Times New Roman" panose="02020603050405020304" pitchFamily="18" charset="0"/>
              </a:rPr>
              <a:t>in a dc machine are known as mechanical losses. </a:t>
            </a:r>
            <a:endParaRPr lang="en-US" sz="4000" dirty="0" smtClean="0">
              <a:latin typeface="Times New Roman" panose="02020603050405020304" pitchFamily="18" charset="0"/>
              <a:cs typeface="Times New Roman" panose="02020603050405020304" pitchFamily="18" charset="0"/>
            </a:endParaRPr>
          </a:p>
          <a:p>
            <a:pPr algn="just"/>
            <a:r>
              <a:rPr lang="en-US" sz="4000" dirty="0" smtClean="0">
                <a:latin typeface="Times New Roman" panose="02020603050405020304" pitchFamily="18" charset="0"/>
                <a:cs typeface="Times New Roman" panose="02020603050405020304" pitchFamily="18" charset="0"/>
              </a:rPr>
              <a:t>In </a:t>
            </a:r>
            <a:r>
              <a:rPr lang="en-US" sz="4000" dirty="0">
                <a:latin typeface="Times New Roman" panose="02020603050405020304" pitchFamily="18" charset="0"/>
                <a:cs typeface="Times New Roman" panose="02020603050405020304" pitchFamily="18" charset="0"/>
              </a:rPr>
              <a:t>a dc machine, the friction loss occurs in form of bearing friction, brush friction, etc. </a:t>
            </a:r>
            <a:endParaRPr lang="en-US" sz="4000" dirty="0" smtClean="0">
              <a:latin typeface="Times New Roman" panose="02020603050405020304" pitchFamily="18" charset="0"/>
              <a:cs typeface="Times New Roman" panose="02020603050405020304" pitchFamily="18" charset="0"/>
            </a:endParaRPr>
          </a:p>
          <a:p>
            <a:pPr algn="just"/>
            <a:r>
              <a:rPr lang="en-US" sz="4000" dirty="0" smtClean="0">
                <a:latin typeface="Times New Roman" panose="02020603050405020304" pitchFamily="18" charset="0"/>
                <a:cs typeface="Times New Roman" panose="02020603050405020304" pitchFamily="18" charset="0"/>
              </a:rPr>
              <a:t>while </a:t>
            </a:r>
            <a:r>
              <a:rPr lang="en-US" sz="4000" dirty="0">
                <a:latin typeface="Times New Roman" panose="02020603050405020304" pitchFamily="18" charset="0"/>
                <a:cs typeface="Times New Roman" panose="02020603050405020304" pitchFamily="18" charset="0"/>
              </a:rPr>
              <a:t>the windage loss occurs due to air friction of rotating armature.</a:t>
            </a:r>
          </a:p>
          <a:p>
            <a:pPr algn="just"/>
            <a:r>
              <a:rPr lang="en-US" sz="4000" dirty="0" smtClean="0">
                <a:latin typeface="Times New Roman" panose="02020603050405020304" pitchFamily="18" charset="0"/>
                <a:cs typeface="Times New Roman" panose="02020603050405020304" pitchFamily="18" charset="0"/>
              </a:rPr>
              <a:t>The </a:t>
            </a:r>
            <a:r>
              <a:rPr lang="en-US" sz="4000" dirty="0">
                <a:latin typeface="Times New Roman" panose="02020603050405020304" pitchFamily="18" charset="0"/>
                <a:cs typeface="Times New Roman" panose="02020603050405020304" pitchFamily="18" charset="0"/>
              </a:rPr>
              <a:t>mechanical losses depend upon the speed of the machine</a:t>
            </a:r>
            <a:r>
              <a:rPr lang="en-US" sz="4000" dirty="0" smtClean="0">
                <a:latin typeface="Times New Roman" panose="02020603050405020304" pitchFamily="18" charset="0"/>
                <a:cs typeface="Times New Roman" panose="02020603050405020304" pitchFamily="18" charset="0"/>
              </a:rPr>
              <a:t>.</a:t>
            </a:r>
          </a:p>
          <a:p>
            <a:pPr algn="just"/>
            <a:r>
              <a:rPr lang="en-US" sz="4000" dirty="0" smtClean="0">
                <a:latin typeface="Times New Roman" panose="02020603050405020304" pitchFamily="18" charset="0"/>
                <a:cs typeface="Times New Roman" panose="02020603050405020304" pitchFamily="18" charset="0"/>
              </a:rPr>
              <a:t> </a:t>
            </a:r>
            <a:r>
              <a:rPr lang="en-US" sz="4000" dirty="0">
                <a:latin typeface="Times New Roman" panose="02020603050405020304" pitchFamily="18" charset="0"/>
                <a:cs typeface="Times New Roman" panose="02020603050405020304" pitchFamily="18" charset="0"/>
              </a:rPr>
              <a:t>But these losses are practically constant for a given speed.</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41458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6000" b="1" dirty="0" smtClean="0">
                <a:solidFill>
                  <a:srgbClr val="FF0000"/>
                </a:solidFill>
              </a:rPr>
              <a:t>Power flow diagram in a DC Motor</a:t>
            </a:r>
            <a:endParaRPr lang="en-IN" sz="6000"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32510" y="1690688"/>
            <a:ext cx="11506200" cy="4931785"/>
          </a:xfrm>
          <a:prstGeom prst="rect">
            <a:avLst/>
          </a:prstGeom>
        </p:spPr>
      </p:pic>
    </p:spTree>
    <p:extLst>
      <p:ext uri="{BB962C8B-B14F-4D97-AF65-F5344CB8AC3E}">
        <p14:creationId xmlns:p14="http://schemas.microsoft.com/office/powerpoint/2010/main" val="371661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1" y="734291"/>
            <a:ext cx="10958944" cy="5763490"/>
          </a:xfrm>
          <a:prstGeom prst="rect">
            <a:avLst/>
          </a:prstGeom>
        </p:spPr>
      </p:pic>
    </p:spTree>
    <p:extLst>
      <p:ext uri="{BB962C8B-B14F-4D97-AF65-F5344CB8AC3E}">
        <p14:creationId xmlns:p14="http://schemas.microsoft.com/office/powerpoint/2010/main" val="1647806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37309" y="332509"/>
            <a:ext cx="11152909" cy="6317673"/>
          </a:xfrm>
          <a:prstGeom prst="rect">
            <a:avLst/>
          </a:prstGeom>
        </p:spPr>
      </p:pic>
    </p:spTree>
    <p:extLst>
      <p:ext uri="{BB962C8B-B14F-4D97-AF65-F5344CB8AC3E}">
        <p14:creationId xmlns:p14="http://schemas.microsoft.com/office/powerpoint/2010/main" val="3735312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256"/>
            <a:ext cx="10515600" cy="872836"/>
          </a:xfrm>
        </p:spPr>
        <p:txBody>
          <a:bodyPr>
            <a:normAutofit/>
          </a:bodyPr>
          <a:lstStyle/>
          <a:p>
            <a:pPr algn="ctr"/>
            <a:r>
              <a:rPr lang="en-IN" sz="5400" b="1" dirty="0" smtClean="0">
                <a:solidFill>
                  <a:srgbClr val="FF0000"/>
                </a:solidFill>
                <a:latin typeface="Times New Roman" panose="02020603050405020304" pitchFamily="18" charset="0"/>
                <a:cs typeface="Times New Roman" panose="02020603050405020304" pitchFamily="18" charset="0"/>
              </a:rPr>
              <a:t>Testing on DC Motors</a:t>
            </a:r>
            <a:endParaRPr lang="en-IN" sz="54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60218" y="1482436"/>
            <a:ext cx="11526982" cy="4973782"/>
          </a:xfrm>
        </p:spPr>
        <p:txBody>
          <a:bodyPr>
            <a:normAutofit/>
          </a:bodyPr>
          <a:lstStyle/>
          <a:p>
            <a:r>
              <a:rPr lang="en-US" sz="4400" dirty="0" smtClean="0">
                <a:latin typeface="Times New Roman" panose="02020603050405020304" pitchFamily="18" charset="0"/>
                <a:cs typeface="Times New Roman" panose="02020603050405020304" pitchFamily="18" charset="0"/>
              </a:rPr>
              <a:t>Direct </a:t>
            </a:r>
            <a:r>
              <a:rPr lang="en-US" sz="4400" dirty="0">
                <a:latin typeface="Times New Roman" panose="02020603050405020304" pitchFamily="18" charset="0"/>
                <a:cs typeface="Times New Roman" panose="02020603050405020304" pitchFamily="18" charset="0"/>
              </a:rPr>
              <a:t>&amp; indirect methods of testing of DC </a:t>
            </a:r>
            <a:r>
              <a:rPr lang="en-US" sz="4400" dirty="0" smtClean="0">
                <a:latin typeface="Times New Roman" panose="02020603050405020304" pitchFamily="18" charset="0"/>
                <a:cs typeface="Times New Roman" panose="02020603050405020304" pitchFamily="18" charset="0"/>
              </a:rPr>
              <a:t>motors</a:t>
            </a:r>
          </a:p>
          <a:p>
            <a:r>
              <a:rPr lang="en-US" sz="4800" dirty="0" smtClean="0">
                <a:latin typeface="Times New Roman" panose="02020603050405020304" pitchFamily="18" charset="0"/>
                <a:cs typeface="Times New Roman" panose="02020603050405020304" pitchFamily="18" charset="0"/>
              </a:rPr>
              <a:t>Swinburne’s test</a:t>
            </a:r>
            <a:r>
              <a:rPr lang="en-US" sz="4800" dirty="0">
                <a:latin typeface="Times New Roman" panose="02020603050405020304" pitchFamily="18" charset="0"/>
                <a:cs typeface="Times New Roman" panose="02020603050405020304" pitchFamily="18" charset="0"/>
              </a:rPr>
              <a:t>.</a:t>
            </a:r>
            <a:endParaRPr lang="en-US" sz="4800" dirty="0" smtClean="0">
              <a:latin typeface="Times New Roman" panose="02020603050405020304" pitchFamily="18" charset="0"/>
              <a:cs typeface="Times New Roman" panose="02020603050405020304" pitchFamily="18" charset="0"/>
            </a:endParaRPr>
          </a:p>
          <a:p>
            <a:r>
              <a:rPr lang="en-US" sz="4800" dirty="0" smtClean="0">
                <a:latin typeface="Times New Roman" panose="02020603050405020304" pitchFamily="18" charset="0"/>
                <a:cs typeface="Times New Roman" panose="02020603050405020304" pitchFamily="18" charset="0"/>
              </a:rPr>
              <a:t> </a:t>
            </a:r>
            <a:r>
              <a:rPr lang="en-US" sz="4800" dirty="0">
                <a:latin typeface="Times New Roman" panose="02020603050405020304" pitchFamily="18" charset="0"/>
                <a:cs typeface="Times New Roman" panose="02020603050405020304" pitchFamily="18" charset="0"/>
              </a:rPr>
              <a:t>Field’s </a:t>
            </a:r>
            <a:r>
              <a:rPr lang="en-US" sz="4800" dirty="0" smtClean="0">
                <a:latin typeface="Times New Roman" panose="02020603050405020304" pitchFamily="18" charset="0"/>
                <a:cs typeface="Times New Roman" panose="02020603050405020304" pitchFamily="18" charset="0"/>
              </a:rPr>
              <a:t>test. </a:t>
            </a:r>
          </a:p>
          <a:p>
            <a:r>
              <a:rPr lang="en-US" sz="4800" dirty="0" smtClean="0">
                <a:latin typeface="Times New Roman" panose="02020603050405020304" pitchFamily="18" charset="0"/>
                <a:cs typeface="Times New Roman" panose="02020603050405020304" pitchFamily="18" charset="0"/>
              </a:rPr>
              <a:t>Merits </a:t>
            </a:r>
            <a:r>
              <a:rPr lang="en-US" sz="4800" dirty="0">
                <a:latin typeface="Times New Roman" panose="02020603050405020304" pitchFamily="18" charset="0"/>
                <a:cs typeface="Times New Roman" panose="02020603050405020304" pitchFamily="18" charset="0"/>
              </a:rPr>
              <a:t>and </a:t>
            </a:r>
            <a:r>
              <a:rPr lang="en-US" sz="4800" dirty="0" smtClean="0">
                <a:latin typeface="Times New Roman" panose="02020603050405020304" pitchFamily="18" charset="0"/>
                <a:cs typeface="Times New Roman" panose="02020603050405020304" pitchFamily="18" charset="0"/>
              </a:rPr>
              <a:t>Demerits </a:t>
            </a:r>
            <a:r>
              <a:rPr lang="en-US" sz="4800" dirty="0">
                <a:latin typeface="Times New Roman" panose="02020603050405020304" pitchFamily="18" charset="0"/>
                <a:cs typeface="Times New Roman" panose="02020603050405020304" pitchFamily="18" charset="0"/>
              </a:rPr>
              <a:t>of tests. </a:t>
            </a:r>
            <a:endParaRPr lang="en-US" sz="4800" dirty="0" smtClean="0">
              <a:latin typeface="Times New Roman" panose="02020603050405020304" pitchFamily="18" charset="0"/>
              <a:cs typeface="Times New Roman" panose="02020603050405020304" pitchFamily="18" charset="0"/>
            </a:endParaRPr>
          </a:p>
          <a:p>
            <a:r>
              <a:rPr lang="en-US" sz="4800" dirty="0" smtClean="0">
                <a:latin typeface="Times New Roman" panose="02020603050405020304" pitchFamily="18" charset="0"/>
                <a:cs typeface="Times New Roman" panose="02020603050405020304" pitchFamily="18" charset="0"/>
              </a:rPr>
              <a:t>Numerical </a:t>
            </a:r>
            <a:r>
              <a:rPr lang="en-US" sz="4800" dirty="0">
                <a:latin typeface="Times New Roman" panose="02020603050405020304" pitchFamily="18" charset="0"/>
                <a:cs typeface="Times New Roman" panose="02020603050405020304" pitchFamily="18" charset="0"/>
              </a:rPr>
              <a:t>as </a:t>
            </a:r>
            <a:r>
              <a:rPr lang="en-US" sz="4800" dirty="0" smtClean="0">
                <a:latin typeface="Times New Roman" panose="02020603050405020304" pitchFamily="18" charset="0"/>
                <a:cs typeface="Times New Roman" panose="02020603050405020304" pitchFamily="18" charset="0"/>
              </a:rPr>
              <a:t>applicable</a:t>
            </a:r>
            <a:endParaRPr lang="en-IN"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54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Swinburne’s test.</a:t>
            </a:r>
            <a:br>
              <a:rPr lang="en-US" dirty="0">
                <a:latin typeface="Times New Roman" panose="02020603050405020304" pitchFamily="18" charset="0"/>
                <a:cs typeface="Times New Roman" panose="02020603050405020304" pitchFamily="18" charset="0"/>
              </a:rPr>
            </a:br>
            <a:endParaRPr lang="en-IN" dirty="0"/>
          </a:p>
        </p:txBody>
      </p:sp>
      <p:pic>
        <p:nvPicPr>
          <p:cNvPr id="4" name="Content Placeholder 3"/>
          <p:cNvPicPr>
            <a:picLocks noGrp="1" noChangeAspect="1"/>
          </p:cNvPicPr>
          <p:nvPr>
            <p:ph idx="1"/>
          </p:nvPr>
        </p:nvPicPr>
        <p:blipFill>
          <a:blip r:embed="rId2"/>
          <a:stretch>
            <a:fillRect/>
          </a:stretch>
        </p:blipFill>
        <p:spPr>
          <a:xfrm>
            <a:off x="595745" y="1136073"/>
            <a:ext cx="11125199" cy="5347854"/>
          </a:xfrm>
          <a:prstGeom prst="rect">
            <a:avLst/>
          </a:prstGeom>
        </p:spPr>
      </p:pic>
    </p:spTree>
    <p:extLst>
      <p:ext uri="{BB962C8B-B14F-4D97-AF65-F5344CB8AC3E}">
        <p14:creationId xmlns:p14="http://schemas.microsoft.com/office/powerpoint/2010/main" val="2128509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1673" y="401782"/>
            <a:ext cx="11582400" cy="5985163"/>
          </a:xfrm>
          <a:prstGeom prst="rect">
            <a:avLst/>
          </a:prstGeom>
        </p:spPr>
      </p:pic>
    </p:spTree>
    <p:extLst>
      <p:ext uri="{BB962C8B-B14F-4D97-AF65-F5344CB8AC3E}">
        <p14:creationId xmlns:p14="http://schemas.microsoft.com/office/powerpoint/2010/main" val="9122997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1" y="1690256"/>
            <a:ext cx="10903526" cy="4433454"/>
          </a:xfrm>
          <a:prstGeom prst="rect">
            <a:avLst/>
          </a:prstGeom>
        </p:spPr>
      </p:pic>
    </p:spTree>
    <p:extLst>
      <p:ext uri="{BB962C8B-B14F-4D97-AF65-F5344CB8AC3E}">
        <p14:creationId xmlns:p14="http://schemas.microsoft.com/office/powerpoint/2010/main" val="890813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84910" y="1468582"/>
            <a:ext cx="11236036" cy="4682836"/>
          </a:xfrm>
          <a:prstGeom prst="rect">
            <a:avLst/>
          </a:prstGeom>
        </p:spPr>
      </p:pic>
    </p:spTree>
    <p:extLst>
      <p:ext uri="{BB962C8B-B14F-4D97-AF65-F5344CB8AC3E}">
        <p14:creationId xmlns:p14="http://schemas.microsoft.com/office/powerpoint/2010/main" val="3604029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78873"/>
          </a:xfrm>
        </p:spPr>
        <p:txBody>
          <a:bodyPr>
            <a:normAutofit fontScale="90000"/>
          </a:bodyPr>
          <a:lstStyle/>
          <a:p>
            <a:pPr algn="ctr"/>
            <a:r>
              <a:rPr lang="en-IN" sz="6600" dirty="0" smtClean="0">
                <a:solidFill>
                  <a:schemeClr val="accent6">
                    <a:lumMod val="50000"/>
                  </a:schemeClr>
                </a:solidFill>
                <a:latin typeface="Times New Roman" panose="02020603050405020304" pitchFamily="18" charset="0"/>
                <a:cs typeface="Times New Roman" panose="02020603050405020304" pitchFamily="18" charset="0"/>
              </a:rPr>
              <a:t>Module-1</a:t>
            </a:r>
            <a:endParaRPr lang="en-IN" sz="6600" dirty="0">
              <a:solidFill>
                <a:schemeClr val="accent6">
                  <a:lumMod val="5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983673"/>
            <a:ext cx="10674928" cy="5680362"/>
          </a:xfrm>
        </p:spPr>
        <p:txBody>
          <a:bodyPr>
            <a:noAutofit/>
          </a:bodyPr>
          <a:lstStyle/>
          <a:p>
            <a:pPr marL="0" indent="0" algn="just">
              <a:buNone/>
            </a:pPr>
            <a:r>
              <a:rPr lang="en-US" sz="3200" b="1" dirty="0" smtClean="0">
                <a:solidFill>
                  <a:srgbClr val="FF0000"/>
                </a:solidFill>
                <a:latin typeface="Times New Roman" panose="02020603050405020304" pitchFamily="18" charset="0"/>
                <a:cs typeface="Times New Roman" panose="02020603050405020304" pitchFamily="18" charset="0"/>
              </a:rPr>
              <a:t>DC Motors: </a:t>
            </a:r>
          </a:p>
          <a:p>
            <a:pPr algn="just"/>
            <a:r>
              <a:rPr lang="en-US" sz="3200" dirty="0" smtClean="0">
                <a:latin typeface="Times New Roman" panose="02020603050405020304" pitchFamily="18" charset="0"/>
                <a:cs typeface="Times New Roman" panose="02020603050405020304" pitchFamily="18" charset="0"/>
              </a:rPr>
              <a:t>Construction and working principle.</a:t>
            </a:r>
          </a:p>
          <a:p>
            <a:pPr algn="just"/>
            <a:r>
              <a:rPr lang="en-US" sz="3200" dirty="0" smtClean="0">
                <a:latin typeface="Times New Roman" panose="02020603050405020304" pitchFamily="18" charset="0"/>
                <a:cs typeface="Times New Roman" panose="02020603050405020304" pitchFamily="18" charset="0"/>
              </a:rPr>
              <a:t> Back E.M.F and its significance, </a:t>
            </a:r>
          </a:p>
          <a:p>
            <a:pPr algn="just"/>
            <a:r>
              <a:rPr lang="en-US" sz="3200" dirty="0" smtClean="0">
                <a:latin typeface="Times New Roman" panose="02020603050405020304" pitchFamily="18" charset="0"/>
                <a:cs typeface="Times New Roman" panose="02020603050405020304" pitchFamily="18" charset="0"/>
              </a:rPr>
              <a:t>Torque equation, </a:t>
            </a:r>
          </a:p>
          <a:p>
            <a:pPr algn="just"/>
            <a:r>
              <a:rPr lang="en-US" sz="3200" dirty="0" smtClean="0">
                <a:latin typeface="Times New Roman" panose="02020603050405020304" pitchFamily="18" charset="0"/>
                <a:cs typeface="Times New Roman" panose="02020603050405020304" pitchFamily="18" charset="0"/>
              </a:rPr>
              <a:t>Classification, </a:t>
            </a:r>
          </a:p>
          <a:p>
            <a:pPr algn="just"/>
            <a:r>
              <a:rPr lang="en-US" sz="3200" dirty="0" smtClean="0">
                <a:latin typeface="Times New Roman" panose="02020603050405020304" pitchFamily="18" charset="0"/>
                <a:cs typeface="Times New Roman" panose="02020603050405020304" pitchFamily="18" charset="0"/>
              </a:rPr>
              <a:t>Characteristics of shunt, series &amp; compound motors, </a:t>
            </a:r>
          </a:p>
          <a:p>
            <a:pPr algn="just"/>
            <a:r>
              <a:rPr lang="en-US" sz="3200" dirty="0" smtClean="0">
                <a:latin typeface="Times New Roman" panose="02020603050405020304" pitchFamily="18" charset="0"/>
                <a:cs typeface="Times New Roman" panose="02020603050405020304" pitchFamily="18" charset="0"/>
              </a:rPr>
              <a:t>Speed control of shunt motor, </a:t>
            </a:r>
          </a:p>
          <a:p>
            <a:pPr algn="just"/>
            <a:r>
              <a:rPr lang="en-US" sz="3200" dirty="0" smtClean="0">
                <a:latin typeface="Times New Roman" panose="02020603050405020304" pitchFamily="18" charset="0"/>
                <a:cs typeface="Times New Roman" panose="02020603050405020304" pitchFamily="18" charset="0"/>
              </a:rPr>
              <a:t>Application of motors.</a:t>
            </a:r>
          </a:p>
          <a:p>
            <a:pPr algn="just"/>
            <a:r>
              <a:rPr lang="en-US" sz="3200" dirty="0" smtClean="0">
                <a:latin typeface="Times New Roman" panose="02020603050405020304" pitchFamily="18" charset="0"/>
                <a:cs typeface="Times New Roman" panose="02020603050405020304" pitchFamily="18" charset="0"/>
              </a:rPr>
              <a:t>Losses and Efficiency- Losses in DC motors, power flow diagram, efficiency, condition for maximum efficiency.</a:t>
            </a:r>
          </a:p>
        </p:txBody>
      </p:sp>
    </p:spTree>
    <p:extLst>
      <p:ext uri="{BB962C8B-B14F-4D97-AF65-F5344CB8AC3E}">
        <p14:creationId xmlns:p14="http://schemas.microsoft.com/office/powerpoint/2010/main" val="39179622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1745674"/>
            <a:ext cx="10744200" cy="4433454"/>
          </a:xfrm>
          <a:prstGeom prst="rect">
            <a:avLst/>
          </a:prstGeom>
        </p:spPr>
      </p:pic>
    </p:spTree>
    <p:extLst>
      <p:ext uri="{BB962C8B-B14F-4D97-AF65-F5344CB8AC3E}">
        <p14:creationId xmlns:p14="http://schemas.microsoft.com/office/powerpoint/2010/main" val="10638465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90946" y="845127"/>
            <a:ext cx="11443854" cy="5070763"/>
          </a:xfrm>
          <a:prstGeom prst="rect">
            <a:avLst/>
          </a:prstGeom>
        </p:spPr>
      </p:pic>
    </p:spTree>
    <p:extLst>
      <p:ext uri="{BB962C8B-B14F-4D97-AF65-F5344CB8AC3E}">
        <p14:creationId xmlns:p14="http://schemas.microsoft.com/office/powerpoint/2010/main" val="7159263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b="1" dirty="0">
                <a:solidFill>
                  <a:srgbClr val="FF0000"/>
                </a:solidFill>
                <a:latin typeface="Times New Roman" panose="02020603050405020304" pitchFamily="18" charset="0"/>
                <a:cs typeface="Times New Roman" panose="02020603050405020304" pitchFamily="18" charset="0"/>
              </a:rPr>
              <a:t>Advantages of Swinburne's Test:</a:t>
            </a:r>
            <a:br>
              <a:rPr lang="en-US" sz="4800" b="1" dirty="0">
                <a:solidFill>
                  <a:srgbClr val="FF0000"/>
                </a:solidFill>
                <a:latin typeface="Times New Roman" panose="02020603050405020304" pitchFamily="18" charset="0"/>
                <a:cs typeface="Times New Roman" panose="02020603050405020304" pitchFamily="18" charset="0"/>
              </a:rPr>
            </a:br>
            <a:endParaRPr lang="en-IN" sz="4800"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46364" y="1080656"/>
            <a:ext cx="11443854" cy="5096308"/>
          </a:xfrm>
        </p:spPr>
        <p:txBody>
          <a:bodyPr>
            <a:normAutofit/>
          </a:bodyPr>
          <a:lstStyle/>
          <a:p>
            <a:r>
              <a:rPr lang="en-US" sz="3600" dirty="0" smtClean="0">
                <a:latin typeface="Times New Roman" panose="02020603050405020304" pitchFamily="18" charset="0"/>
                <a:cs typeface="Times New Roman" panose="02020603050405020304" pitchFamily="18" charset="0"/>
              </a:rPr>
              <a:t>The </a:t>
            </a:r>
            <a:r>
              <a:rPr lang="en-US" sz="3600" dirty="0">
                <a:latin typeface="Times New Roman" panose="02020603050405020304" pitchFamily="18" charset="0"/>
                <a:cs typeface="Times New Roman" panose="02020603050405020304" pitchFamily="18" charset="0"/>
              </a:rPr>
              <a:t>power required for the testing of large machines is very small, therefore it is an economical and convenient method of testing DC machines.</a:t>
            </a:r>
          </a:p>
          <a:p>
            <a:r>
              <a:rPr lang="en-US" sz="3600" dirty="0">
                <a:latin typeface="Times New Roman" panose="02020603050405020304" pitchFamily="18" charset="0"/>
                <a:cs typeface="Times New Roman" panose="02020603050405020304" pitchFamily="18" charset="0"/>
              </a:rPr>
              <a:t>As the constant losses are known, thus the efficiency can be pre-determined at any load.</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50323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latin typeface="Times New Roman" panose="02020603050405020304" pitchFamily="18" charset="0"/>
                <a:cs typeface="Times New Roman" panose="02020603050405020304" pitchFamily="18" charset="0"/>
              </a:rPr>
              <a:t>Disadvantages of Swinburne's Test:</a:t>
            </a:r>
            <a:br>
              <a:rPr lang="en-US" b="1" dirty="0">
                <a:solidFill>
                  <a:srgbClr val="FF0000"/>
                </a:solidFill>
                <a:latin typeface="Times New Roman" panose="02020603050405020304" pitchFamily="18" charset="0"/>
                <a:cs typeface="Times New Roman" panose="02020603050405020304" pitchFamily="18" charset="0"/>
              </a:rPr>
            </a:b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4000" dirty="0" smtClean="0">
                <a:latin typeface="Times New Roman" panose="02020603050405020304" pitchFamily="18" charset="0"/>
                <a:cs typeface="Times New Roman" panose="02020603050405020304" pitchFamily="18" charset="0"/>
              </a:rPr>
              <a:t>The </a:t>
            </a:r>
            <a:r>
              <a:rPr lang="en-US" sz="4000" dirty="0">
                <a:latin typeface="Times New Roman" panose="02020603050405020304" pitchFamily="18" charset="0"/>
                <a:cs typeface="Times New Roman" panose="02020603050405020304" pitchFamily="18" charset="0"/>
              </a:rPr>
              <a:t>change in iron losses is not considered from no-load to full load. </a:t>
            </a:r>
          </a:p>
          <a:p>
            <a:pPr algn="just"/>
            <a:r>
              <a:rPr lang="en-US" sz="4000" dirty="0">
                <a:latin typeface="Times New Roman" panose="02020603050405020304" pitchFamily="18" charset="0"/>
                <a:cs typeface="Times New Roman" panose="02020603050405020304" pitchFamily="18" charset="0"/>
              </a:rPr>
              <a:t>Since Swinburne's test is performed on no-load, thus it does not indicate whether the </a:t>
            </a:r>
            <a:r>
              <a:rPr lang="en-US" sz="4000" b="1" dirty="0">
                <a:latin typeface="Times New Roman" panose="02020603050405020304" pitchFamily="18" charset="0"/>
                <a:cs typeface="Times New Roman" panose="02020603050405020304" pitchFamily="18" charset="0"/>
              </a:rPr>
              <a:t>commutation on full load is satisfactory </a:t>
            </a:r>
            <a:r>
              <a:rPr lang="en-US" sz="4000" dirty="0">
                <a:latin typeface="Times New Roman" panose="02020603050405020304" pitchFamily="18" charset="0"/>
                <a:cs typeface="Times New Roman" panose="02020603050405020304" pitchFamily="18" charset="0"/>
              </a:rPr>
              <a:t>and whether the temperature rise would be within specified limits.</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1791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74073" y="692727"/>
            <a:ext cx="11430000" cy="5929746"/>
          </a:xfrm>
          <a:prstGeom prst="rect">
            <a:avLst/>
          </a:prstGeom>
        </p:spPr>
      </p:pic>
    </p:spTree>
    <p:extLst>
      <p:ext uri="{BB962C8B-B14F-4D97-AF65-F5344CB8AC3E}">
        <p14:creationId xmlns:p14="http://schemas.microsoft.com/office/powerpoint/2010/main" val="34267936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62001" y="1025236"/>
            <a:ext cx="10834254" cy="5167746"/>
          </a:xfrm>
          <a:prstGeom prst="rect">
            <a:avLst/>
          </a:prstGeom>
        </p:spPr>
      </p:pic>
    </p:spTree>
    <p:extLst>
      <p:ext uri="{BB962C8B-B14F-4D97-AF65-F5344CB8AC3E}">
        <p14:creationId xmlns:p14="http://schemas.microsoft.com/office/powerpoint/2010/main" val="2985599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77091" y="207818"/>
            <a:ext cx="11471564" cy="6386946"/>
          </a:xfrm>
          <a:prstGeom prst="rect">
            <a:avLst/>
          </a:prstGeom>
        </p:spPr>
      </p:pic>
    </p:spTree>
    <p:extLst>
      <p:ext uri="{BB962C8B-B14F-4D97-AF65-F5344CB8AC3E}">
        <p14:creationId xmlns:p14="http://schemas.microsoft.com/office/powerpoint/2010/main" val="6492436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332510" y="180109"/>
            <a:ext cx="11499272" cy="6386946"/>
          </a:xfrm>
          <a:prstGeom prst="rect">
            <a:avLst/>
          </a:prstGeom>
        </p:spPr>
      </p:pic>
    </p:spTree>
    <p:extLst>
      <p:ext uri="{BB962C8B-B14F-4D97-AF65-F5344CB8AC3E}">
        <p14:creationId xmlns:p14="http://schemas.microsoft.com/office/powerpoint/2010/main" val="2489396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40326"/>
            <a:ext cx="10515600" cy="5971309"/>
          </a:xfrm>
        </p:spPr>
        <p:txBody>
          <a:bodyPr/>
          <a:lstStyle/>
          <a:p>
            <a:pPr marL="0" indent="0">
              <a:buNone/>
            </a:pPr>
            <a:r>
              <a:rPr lang="en-US" sz="4800" b="1" dirty="0">
                <a:solidFill>
                  <a:srgbClr val="FF0000"/>
                </a:solidFill>
                <a:latin typeface="Times New Roman" panose="02020603050405020304" pitchFamily="18" charset="0"/>
                <a:cs typeface="Times New Roman" panose="02020603050405020304" pitchFamily="18" charset="0"/>
              </a:rPr>
              <a:t>Advantages: </a:t>
            </a:r>
            <a:endParaRPr lang="en-US" sz="4800" b="1" dirty="0" smtClean="0">
              <a:solidFill>
                <a:srgbClr val="FF0000"/>
              </a:solidFill>
              <a:latin typeface="Times New Roman" panose="02020603050405020304" pitchFamily="18" charset="0"/>
              <a:cs typeface="Times New Roman" panose="02020603050405020304" pitchFamily="18" charset="0"/>
            </a:endParaRPr>
          </a:p>
          <a:p>
            <a:r>
              <a:rPr lang="en-US" dirty="0" smtClean="0"/>
              <a:t>This </a:t>
            </a:r>
            <a:r>
              <a:rPr lang="en-US" dirty="0"/>
              <a:t>is the most commonly used test of flexibility, so there is lots of data for comparison. Also, it is a cheap, easy and quick test to perform</a:t>
            </a:r>
            <a:r>
              <a:rPr lang="en-US" dirty="0" smtClean="0"/>
              <a:t>.</a:t>
            </a:r>
          </a:p>
          <a:p>
            <a:pPr marL="0" indent="0">
              <a:buNone/>
            </a:pPr>
            <a:r>
              <a:rPr lang="en-US" dirty="0" smtClean="0"/>
              <a:t> </a:t>
            </a:r>
            <a:r>
              <a:rPr lang="en-US" sz="4800" b="1" dirty="0">
                <a:solidFill>
                  <a:srgbClr val="FF0000"/>
                </a:solidFill>
                <a:latin typeface="Times New Roman" panose="02020603050405020304" pitchFamily="18" charset="0"/>
                <a:cs typeface="Times New Roman" panose="02020603050405020304" pitchFamily="18" charset="0"/>
              </a:rPr>
              <a:t>Disadvantages: </a:t>
            </a:r>
            <a:endParaRPr lang="en-US" sz="4800" b="1" dirty="0" smtClean="0">
              <a:solidFill>
                <a:srgbClr val="FF0000"/>
              </a:solidFill>
              <a:latin typeface="Times New Roman" panose="02020603050405020304" pitchFamily="18" charset="0"/>
              <a:cs typeface="Times New Roman" panose="02020603050405020304" pitchFamily="18" charset="0"/>
            </a:endParaRPr>
          </a:p>
          <a:p>
            <a:r>
              <a:rPr lang="en-US" dirty="0"/>
              <a:t>Field testing can be time-consuming because it requires a large resource allocation</a:t>
            </a:r>
            <a:r>
              <a:rPr lang="en-US" dirty="0" smtClean="0"/>
              <a:t>:</a:t>
            </a:r>
          </a:p>
          <a:p>
            <a:r>
              <a:rPr lang="en-US" dirty="0" smtClean="0"/>
              <a:t> </a:t>
            </a:r>
            <a:r>
              <a:rPr lang="en-US" dirty="0"/>
              <a:t>dedicated QA teams taking devices out into real-world scenarios. </a:t>
            </a:r>
            <a:endParaRPr lang="en-US" dirty="0" smtClean="0"/>
          </a:p>
          <a:p>
            <a:r>
              <a:rPr lang="en-US" dirty="0" smtClean="0"/>
              <a:t>Purchasing </a:t>
            </a:r>
            <a:r>
              <a:rPr lang="en-US" dirty="0"/>
              <a:t>a wide range of devices (with different models or versions) for adequate field testing will cost thousands of dollars annually.</a:t>
            </a:r>
            <a:endParaRPr lang="en-IN" dirty="0"/>
          </a:p>
        </p:txBody>
      </p:sp>
    </p:spTree>
    <p:extLst>
      <p:ext uri="{BB962C8B-B14F-4D97-AF65-F5344CB8AC3E}">
        <p14:creationId xmlns:p14="http://schemas.microsoft.com/office/powerpoint/2010/main" val="2902576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080655" y="540327"/>
            <a:ext cx="10515600" cy="5888182"/>
          </a:xfrm>
          <a:prstGeom prst="rect">
            <a:avLst/>
          </a:prstGeom>
        </p:spPr>
      </p:pic>
    </p:spTree>
    <p:extLst>
      <p:ext uri="{BB962C8B-B14F-4D97-AF65-F5344CB8AC3E}">
        <p14:creationId xmlns:p14="http://schemas.microsoft.com/office/powerpoint/2010/main" val="1059671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6366"/>
          </a:xfrm>
        </p:spPr>
        <p:txBody>
          <a:bodyPr/>
          <a:lstStyle/>
          <a:p>
            <a:pPr algn="ctr"/>
            <a:r>
              <a:rPr lang="en-IN" b="1" dirty="0">
                <a:solidFill>
                  <a:schemeClr val="accent6">
                    <a:lumMod val="50000"/>
                  </a:schemeClr>
                </a:solidFill>
                <a:latin typeface="Times New Roman" panose="02020603050405020304" pitchFamily="18" charset="0"/>
                <a:cs typeface="Times New Roman" panose="02020603050405020304" pitchFamily="18" charset="0"/>
              </a:rPr>
              <a:t>Module-1</a:t>
            </a:r>
            <a:endParaRPr lang="en-IN" b="1" dirty="0">
              <a:solidFill>
                <a:schemeClr val="accent6">
                  <a:lumMod val="50000"/>
                </a:schemeClr>
              </a:solidFill>
            </a:endParaRPr>
          </a:p>
        </p:txBody>
      </p:sp>
      <p:sp>
        <p:nvSpPr>
          <p:cNvPr id="3" name="Content Placeholder 2"/>
          <p:cNvSpPr>
            <a:spLocks noGrp="1"/>
          </p:cNvSpPr>
          <p:nvPr>
            <p:ph idx="1"/>
          </p:nvPr>
        </p:nvSpPr>
        <p:spPr>
          <a:xfrm>
            <a:off x="838199" y="1357745"/>
            <a:ext cx="10882745" cy="5209310"/>
          </a:xfrm>
        </p:spPr>
        <p:txBody>
          <a:bodyPr>
            <a:normAutofit/>
          </a:bodyPr>
          <a:lstStyle/>
          <a:p>
            <a:pPr marL="0" indent="0">
              <a:buNone/>
            </a:pPr>
            <a:r>
              <a:rPr lang="en-US" sz="4000" b="1" dirty="0" smtClean="0">
                <a:solidFill>
                  <a:srgbClr val="FF0000"/>
                </a:solidFill>
              </a:rPr>
              <a:t>Testing of DC Motors: </a:t>
            </a:r>
          </a:p>
          <a:p>
            <a:pPr marL="0" indent="0">
              <a:buNone/>
            </a:pPr>
            <a:r>
              <a:rPr lang="en-US" sz="4000" b="1" dirty="0" smtClean="0"/>
              <a:t>Direct &amp; indirect methods of testing of DC motors:</a:t>
            </a:r>
          </a:p>
          <a:p>
            <a:r>
              <a:rPr lang="en-US" sz="4000" dirty="0" smtClean="0"/>
              <a:t> Swinburne’s test. </a:t>
            </a:r>
          </a:p>
          <a:p>
            <a:r>
              <a:rPr lang="en-US" sz="4000" dirty="0" smtClean="0"/>
              <a:t>Field's test. </a:t>
            </a:r>
          </a:p>
          <a:p>
            <a:r>
              <a:rPr lang="en-US" sz="4000" dirty="0"/>
              <a:t>M</a:t>
            </a:r>
            <a:r>
              <a:rPr lang="en-US" sz="4000" dirty="0" smtClean="0"/>
              <a:t>erits and demerits of tests. </a:t>
            </a:r>
          </a:p>
          <a:p>
            <a:r>
              <a:rPr lang="en-US" sz="4000" dirty="0"/>
              <a:t>N</a:t>
            </a:r>
            <a:r>
              <a:rPr lang="en-US" sz="4000" dirty="0" smtClean="0"/>
              <a:t>umerical as applicable</a:t>
            </a:r>
          </a:p>
          <a:p>
            <a:endParaRPr lang="en-IN" dirty="0"/>
          </a:p>
        </p:txBody>
      </p:sp>
    </p:spTree>
    <p:extLst>
      <p:ext uri="{BB962C8B-B14F-4D97-AF65-F5344CB8AC3E}">
        <p14:creationId xmlns:p14="http://schemas.microsoft.com/office/powerpoint/2010/main" val="1412402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68035" y="235527"/>
            <a:ext cx="11097491" cy="6456218"/>
          </a:xfrm>
          <a:prstGeom prst="rect">
            <a:avLst/>
          </a:prstGeom>
        </p:spPr>
      </p:pic>
    </p:spTree>
    <p:extLst>
      <p:ext uri="{BB962C8B-B14F-4D97-AF65-F5344CB8AC3E}">
        <p14:creationId xmlns:p14="http://schemas.microsoft.com/office/powerpoint/2010/main" val="31327383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75855" y="235526"/>
            <a:ext cx="10266218" cy="6206837"/>
          </a:xfrm>
          <a:prstGeom prst="rect">
            <a:avLst/>
          </a:prstGeom>
        </p:spPr>
      </p:pic>
    </p:spTree>
    <p:extLst>
      <p:ext uri="{BB962C8B-B14F-4D97-AF65-F5344CB8AC3E}">
        <p14:creationId xmlns:p14="http://schemas.microsoft.com/office/powerpoint/2010/main" val="6599008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72835" y="471055"/>
            <a:ext cx="10418619" cy="5999018"/>
          </a:xfrm>
          <a:prstGeom prst="rect">
            <a:avLst/>
          </a:prstGeom>
        </p:spPr>
      </p:pic>
    </p:spTree>
    <p:extLst>
      <p:ext uri="{BB962C8B-B14F-4D97-AF65-F5344CB8AC3E}">
        <p14:creationId xmlns:p14="http://schemas.microsoft.com/office/powerpoint/2010/main" val="202395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42109" y="346364"/>
            <a:ext cx="10460182" cy="6206836"/>
          </a:xfrm>
          <a:prstGeom prst="rect">
            <a:avLst/>
          </a:prstGeom>
        </p:spPr>
      </p:pic>
    </p:spTree>
    <p:extLst>
      <p:ext uri="{BB962C8B-B14F-4D97-AF65-F5344CB8AC3E}">
        <p14:creationId xmlns:p14="http://schemas.microsoft.com/office/powerpoint/2010/main" val="14669637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5457</TotalTime>
  <Words>859</Words>
  <Application>Microsoft Office PowerPoint</Application>
  <PresentationFormat>Widescreen</PresentationFormat>
  <Paragraphs>85</Paragraphs>
  <Slides>49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Times New Roman</vt:lpstr>
      <vt:lpstr>Wingdings</vt:lpstr>
      <vt:lpstr>Office Theme</vt:lpstr>
      <vt:lpstr>N G Ajjanna</vt:lpstr>
      <vt:lpstr>Electric Motors</vt:lpstr>
      <vt:lpstr>PowerPoint Presentation</vt:lpstr>
      <vt:lpstr>Module-1</vt:lpstr>
      <vt:lpstr>Module-1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Losses in a DC Motor</vt:lpstr>
      <vt:lpstr>Losses in a DC Motor</vt:lpstr>
      <vt:lpstr>Losses in a DC Motor</vt:lpstr>
      <vt:lpstr>PowerPoint Presentation</vt:lpstr>
      <vt:lpstr>PowerPoint Presentation</vt:lpstr>
      <vt:lpstr>PowerPoint Presentation</vt:lpstr>
      <vt:lpstr>PowerPoint Presentation</vt:lpstr>
      <vt:lpstr>PowerPoint Presentation</vt:lpstr>
      <vt:lpstr>Power flow diagram in a DC Motor</vt:lpstr>
      <vt:lpstr>PowerPoint Presentation</vt:lpstr>
      <vt:lpstr>PowerPoint Presentation</vt:lpstr>
      <vt:lpstr>Testing on DC Motors</vt:lpstr>
      <vt:lpstr>Swinburne’s test. </vt:lpstr>
      <vt:lpstr>PowerPoint Presentation</vt:lpstr>
      <vt:lpstr>PowerPoint Presentation</vt:lpstr>
      <vt:lpstr>PowerPoint Presentation</vt:lpstr>
      <vt:lpstr>PowerPoint Presentation</vt:lpstr>
      <vt:lpstr>PowerPoint Presentation</vt:lpstr>
      <vt:lpstr>Advantages of Swinburne's Test: </vt:lpstr>
      <vt:lpstr>Disadvantages of Swinburne's Test: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 G Ajjanna</dc:title>
  <dc:creator>EEE</dc:creator>
  <cp:lastModifiedBy>EEE</cp:lastModifiedBy>
  <cp:revision>16</cp:revision>
  <dcterms:created xsi:type="dcterms:W3CDTF">2024-04-21T02:13:18Z</dcterms:created>
  <dcterms:modified xsi:type="dcterms:W3CDTF">2025-02-08T04:48:34Z</dcterms:modified>
</cp:coreProperties>
</file>